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7" r:id="rId1"/>
  </p:sldMasterIdLst>
  <p:sldIdLst>
    <p:sldId id="256" r:id="rId2"/>
    <p:sldId id="329" r:id="rId3"/>
    <p:sldId id="257" r:id="rId4"/>
    <p:sldId id="317" r:id="rId5"/>
    <p:sldId id="290" r:id="rId6"/>
    <p:sldId id="324" r:id="rId7"/>
    <p:sldId id="292" r:id="rId8"/>
    <p:sldId id="325" r:id="rId9"/>
    <p:sldId id="326" r:id="rId10"/>
    <p:sldId id="32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p:scale>
          <a:sx n="106" d="100"/>
          <a:sy n="106" d="100"/>
        </p:scale>
        <p:origin x="1422" y="26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BFA754-D5C3-4E66-96A6-867B257F58DC}" type="datetimeFigureOut">
              <a:rPr lang="en-US" smtClean="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524000" y="731520"/>
            <a:ext cx="85344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5BFA754-D5C3-4E66-96A6-867B257F58DC}" type="datetimeFigureOut">
              <a:rPr lang="en-US" smtClean="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523999" y="731519"/>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731520"/>
            <a:ext cx="4462272"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61BEF0D-F0BB-DE4B-95CE-6DB70DBA9567}" type="datetimeFigureOut">
              <a:rPr lang="en-US" smtClean="0"/>
              <a:pPr/>
              <a:t>4/30/2025</a:t>
            </a:fld>
            <a:endParaRPr lang="en-US" dirty="0"/>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30258" y="2178423"/>
            <a:ext cx="5925366" cy="1819836"/>
          </a:xfrm>
        </p:spPr>
        <p:txBody>
          <a:bodyPr>
            <a:noAutofit/>
          </a:bodyPr>
          <a:lstStyle/>
          <a:p>
            <a:pPr algn="justLow">
              <a:lnSpc>
                <a:spcPct val="115000"/>
              </a:lnSpc>
              <a:spcAft>
                <a:spcPts val="1000"/>
              </a:spcAft>
            </a:pPr>
            <a:r>
              <a:rPr lang="fa-IR" sz="4000" b="1" dirty="0" smtClean="0">
                <a:solidFill>
                  <a:srgbClr val="FF0000"/>
                </a:solidFill>
                <a:latin typeface="Calibri"/>
                <a:ea typeface="Calibri"/>
                <a:cs typeface="B Nazanin"/>
              </a:rPr>
              <a:t>عوامل موثر در </a:t>
            </a:r>
            <a:r>
              <a:rPr lang="fa-IR" sz="4000" b="1" dirty="0" smtClean="0">
                <a:solidFill>
                  <a:srgbClr val="FF0000"/>
                </a:solidFill>
                <a:latin typeface="Calibri"/>
                <a:ea typeface="Calibri"/>
                <a:cs typeface="B Nazanin"/>
              </a:rPr>
              <a:t>پوسیدگی </a:t>
            </a:r>
            <a:r>
              <a:rPr lang="fa-IR" sz="4000" b="1" dirty="0" smtClean="0">
                <a:solidFill>
                  <a:srgbClr val="FF0000"/>
                </a:solidFill>
                <a:latin typeface="Calibri"/>
                <a:ea typeface="Calibri"/>
                <a:cs typeface="B Nazanin"/>
              </a:rPr>
              <a:t>دندان</a:t>
            </a:r>
            <a:endParaRPr lang="en-US" sz="3200" dirty="0">
              <a:solidFill>
                <a:srgbClr val="FF0000"/>
              </a:solidFill>
              <a:latin typeface="Calibri"/>
              <a:ea typeface="Calibri"/>
              <a:cs typeface="Arial"/>
            </a:endParaRPr>
          </a:p>
        </p:txBody>
      </p:sp>
      <p:sp>
        <p:nvSpPr>
          <p:cNvPr id="2" name="Title 1"/>
          <p:cNvSpPr>
            <a:spLocks noGrp="1"/>
          </p:cNvSpPr>
          <p:nvPr>
            <p:ph type="ctrTitle"/>
          </p:nvPr>
        </p:nvSpPr>
        <p:spPr>
          <a:xfrm>
            <a:off x="2393577" y="631882"/>
            <a:ext cx="9144000" cy="1216240"/>
          </a:xfrm>
        </p:spPr>
        <p:txBody>
          <a:bodyPr>
            <a:normAutofit/>
          </a:bodyPr>
          <a:lstStyle/>
          <a:p>
            <a:pPr marL="182880" indent="0" algn="ctr" rtl="1">
              <a:buNone/>
            </a:pPr>
            <a:r>
              <a:rPr lang="fa-IR" sz="7200" b="1" dirty="0" smtClean="0">
                <a:solidFill>
                  <a:schemeClr val="accent1">
                    <a:lumMod val="50000"/>
                  </a:schemeClr>
                </a:solidFill>
                <a:cs typeface="B Lotus" panose="00000400000000000000" pitchFamily="2" charset="-78"/>
              </a:rPr>
              <a:t>بسم الله الرحمن الرحیم</a:t>
            </a:r>
            <a:endParaRPr lang="en-US" sz="7200" b="1" dirty="0">
              <a:solidFill>
                <a:schemeClr val="accent1">
                  <a:lumMod val="50000"/>
                </a:schemeClr>
              </a:solidFill>
              <a:cs typeface="B Lotus" panose="00000400000000000000" pitchFamily="2" charset="-78"/>
            </a:endParaRPr>
          </a:p>
        </p:txBody>
      </p:sp>
      <p:pic>
        <p:nvPicPr>
          <p:cNvPr id="5" name="Picture 4" descr="download (2).jpg"/>
          <p:cNvPicPr>
            <a:picLocks noChangeAspect="1"/>
          </p:cNvPicPr>
          <p:nvPr/>
        </p:nvPicPr>
        <p:blipFill>
          <a:blip r:embed="rId2"/>
          <a:stretch>
            <a:fillRect/>
          </a:stretch>
        </p:blipFill>
        <p:spPr>
          <a:xfrm>
            <a:off x="1659591" y="2131897"/>
            <a:ext cx="2930337" cy="1826302"/>
          </a:xfrm>
          <a:prstGeom prst="rect">
            <a:avLst/>
          </a:prstGeom>
        </p:spPr>
      </p:pic>
    </p:spTree>
    <p:extLst>
      <p:ext uri="{BB962C8B-B14F-4D97-AF65-F5344CB8AC3E}">
        <p14:creationId xmlns="" xmlns:p14="http://schemas.microsoft.com/office/powerpoint/2010/main" val="1007298043"/>
      </p:ext>
    </p:extLst>
  </p:cSld>
  <p:clrMapOvr>
    <a:masterClrMapping/>
  </p:clrMapOvr>
  <mc:AlternateContent xmlns:mc="http://schemas.openxmlformats.org/markup-compatibility/2006">
    <mc:Choice xmlns="" xmlns:p14="http://schemas.microsoft.com/office/powerpoint/2010/main" Requires="p14">
      <p:transition spd="slow" p14:dur="1400" advClick="0" advTm="5000">
        <p14:ripple/>
      </p:transition>
    </mc:Choice>
    <mc:Fallback>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3457"/>
            <a:ext cx="10515600" cy="868871"/>
          </a:xfrm>
          <a:effectLst/>
        </p:spPr>
        <p:txBody>
          <a:bodyPr vert="horz" lIns="91440" tIns="45720" rIns="91440" bIns="45720" rtlCol="0" anchor="t" anchorCtr="0">
            <a:noAutofit/>
          </a:bodyPr>
          <a:lstStyle/>
          <a:p>
            <a:pPr marL="0" indent="0" algn="ctr">
              <a:buNone/>
            </a:pPr>
            <a:r>
              <a:rPr lang="fa-IR" sz="4400" dirty="0" smtClean="0">
                <a:solidFill>
                  <a:srgbClr val="FF0000"/>
                </a:solidFill>
                <a:latin typeface="Titr"/>
                <a:cs typeface="B Titr" pitchFamily="2" charset="-78"/>
              </a:rPr>
              <a:t>تغذیه</a:t>
            </a:r>
            <a:endParaRPr lang="en-US" sz="4400" dirty="0">
              <a:solidFill>
                <a:srgbClr val="FF0000"/>
              </a:solidFill>
              <a:latin typeface="Titr"/>
              <a:cs typeface="B Titr" pitchFamily="2" charset="-78"/>
            </a:endParaRPr>
          </a:p>
        </p:txBody>
      </p:sp>
      <p:sp>
        <p:nvSpPr>
          <p:cNvPr id="3" name="Content Placeholder 2"/>
          <p:cNvSpPr>
            <a:spLocks noGrp="1"/>
          </p:cNvSpPr>
          <p:nvPr>
            <p:ph sz="quarter" idx="13"/>
          </p:nvPr>
        </p:nvSpPr>
        <p:spPr>
          <a:xfrm>
            <a:off x="5414681" y="1039905"/>
            <a:ext cx="6203577" cy="1742929"/>
          </a:xfrm>
        </p:spPr>
        <p:txBody>
          <a:bodyPr vert="horz" lIns="91440" tIns="45720" rIns="91440" bIns="45720" rtlCol="0">
            <a:noAutofit/>
          </a:bodyPr>
          <a:lstStyle/>
          <a:p>
            <a:pPr algn="justLow">
              <a:lnSpc>
                <a:spcPct val="115000"/>
              </a:lnSpc>
              <a:spcAft>
                <a:spcPts val="1000"/>
              </a:spcAft>
              <a:buNone/>
            </a:pPr>
            <a:r>
              <a:rPr lang="fa-IR" sz="2400" dirty="0" smtClean="0">
                <a:latin typeface="Calibri"/>
                <a:ea typeface="Calibri"/>
                <a:cs typeface="B Nazanin"/>
              </a:rPr>
              <a:t>در طول رشد و نموی دندان کمبودهای غذایی ممکن است باعث نصب در رشد و نمای آنها شود.کمبود ویتامین ها نقش مهمی در ایجاد پوسیدگی دارند. همچنین عنصر دیگری که در پوسیدگی موثر است کمبود فلوراید است. کمبود فلوئور در آب‌های آشامیدنی سبب اختلال در رشد و پوسیدگی دندان‌ها می‌شود همچنین افزایش بیش از حد آن باعث بروز ضایعات دندانی می‌شود، حداکثر فلوئور در آب‌های آشامیدنی یک و نیم میلی‌گرم در لیتر </a:t>
            </a:r>
            <a:r>
              <a:rPr lang="fa-IR" sz="2400" dirty="0" smtClean="0">
                <a:latin typeface="Calibri"/>
                <a:ea typeface="Calibri"/>
                <a:cs typeface="B Nazanin"/>
              </a:rPr>
              <a:t>می‌باشد، </a:t>
            </a:r>
            <a:r>
              <a:rPr lang="fa-IR" sz="2400" dirty="0" smtClean="0">
                <a:latin typeface="Calibri"/>
                <a:ea typeface="Calibri"/>
                <a:cs typeface="B Nazanin"/>
              </a:rPr>
              <a:t>هرگاه میزان فلوئور در آب از رقم بالا تجاوز نماید باعث ایجاد فرورفتگی‌های کوچکی در دندان‌ها شده و آنها را به رنگ زرد یا سیاه در می‌آورد که به این حالت فلوروزیس می‌گویند</a:t>
            </a:r>
            <a:r>
              <a:rPr lang="en-US" sz="2400" dirty="0" smtClean="0">
                <a:latin typeface="Calibri"/>
                <a:ea typeface="Calibri"/>
                <a:cs typeface="B Nazanin"/>
              </a:rPr>
              <a:t>.</a:t>
            </a:r>
            <a:endParaRPr lang="en-US" sz="1800" dirty="0">
              <a:latin typeface="Calibri"/>
              <a:ea typeface="Calibri"/>
              <a:cs typeface="Arial"/>
            </a:endParaRPr>
          </a:p>
        </p:txBody>
      </p:sp>
      <p:pic>
        <p:nvPicPr>
          <p:cNvPr id="4" name="Picture 3" descr="download (7).jpg"/>
          <p:cNvPicPr>
            <a:picLocks noChangeAspect="1"/>
          </p:cNvPicPr>
          <p:nvPr/>
        </p:nvPicPr>
        <p:blipFill>
          <a:blip r:embed="rId2"/>
          <a:stretch>
            <a:fillRect/>
          </a:stretch>
        </p:blipFill>
        <p:spPr>
          <a:xfrm>
            <a:off x="2345391" y="1185582"/>
            <a:ext cx="2857500" cy="1600200"/>
          </a:xfrm>
          <a:prstGeom prst="rect">
            <a:avLst/>
          </a:prstGeom>
        </p:spPr>
      </p:pic>
    </p:spTree>
    <p:extLst>
      <p:ext uri="{BB962C8B-B14F-4D97-AF65-F5344CB8AC3E}">
        <p14:creationId xmlns="" xmlns:p14="http://schemas.microsoft.com/office/powerpoint/2010/main" val="3460389552"/>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67496" y="447693"/>
            <a:ext cx="7201987" cy="2935586"/>
          </a:xfrm>
          <a:prstGeom prst="rect">
            <a:avLst/>
          </a:prstGeom>
        </p:spPr>
        <p:txBody>
          <a:bodyPr vert="horz" lIns="91440" tIns="45720" rIns="91440" bIns="45720" rtlCol="0">
            <a:noAutofit/>
          </a:bodyPr>
          <a:lstStyle/>
          <a:p>
            <a:pPr algn="r" defTabSz="914400" rtl="1">
              <a:spcBef>
                <a:spcPct val="20000"/>
              </a:spcBef>
              <a:spcAft>
                <a:spcPts val="300"/>
              </a:spcAft>
              <a:buClr>
                <a:schemeClr val="accent6">
                  <a:lumMod val="75000"/>
                </a:schemeClr>
              </a:buClr>
              <a:buSzPct val="130000"/>
            </a:pPr>
            <a:r>
              <a:rPr lang="fa-IR" sz="2800" b="1" dirty="0" smtClean="0">
                <a:solidFill>
                  <a:srgbClr val="FF0000"/>
                </a:solidFill>
                <a:effectLst>
                  <a:reflection blurRad="6350" stA="55000" endA="300" endPos="45500" dir="5400000" sy="-100000" algn="bl" rotWithShape="0"/>
                </a:effectLst>
                <a:latin typeface="Titr"/>
                <a:ea typeface="+mj-ea"/>
                <a:cs typeface="B Titr" pitchFamily="2" charset="-78"/>
              </a:rPr>
              <a:t>عوامل </a:t>
            </a:r>
            <a:r>
              <a:rPr lang="fa-IR" sz="2800" b="1" dirty="0" smtClean="0">
                <a:solidFill>
                  <a:srgbClr val="FF0000"/>
                </a:solidFill>
                <a:effectLst>
                  <a:reflection blurRad="6350" stA="55000" endA="300" endPos="45500" dir="5400000" sy="-100000" algn="bl" rotWithShape="0"/>
                </a:effectLst>
                <a:latin typeface="Titr"/>
                <a:ea typeface="+mj-ea"/>
                <a:cs typeface="B Titr" pitchFamily="2" charset="-78"/>
              </a:rPr>
              <a:t>موثر در پوسیدگی دندان</a:t>
            </a:r>
            <a:endParaRPr lang="en-US" sz="2800" b="1" dirty="0" smtClean="0">
              <a:solidFill>
                <a:srgbClr val="FF0000"/>
              </a:solidFill>
              <a:effectLst>
                <a:reflection blurRad="6350" stA="55000" endA="300" endPos="45500" dir="5400000" sy="-100000" algn="bl" rotWithShape="0"/>
              </a:effectLst>
              <a:latin typeface="Titr"/>
              <a:ea typeface="+mj-ea"/>
              <a:cs typeface="B Titr" pitchFamily="2" charset="-78"/>
            </a:endParaRPr>
          </a:p>
          <a:p>
            <a:pPr algn="r" defTabSz="914400" rtl="1">
              <a:spcBef>
                <a:spcPct val="20000"/>
              </a:spcBef>
              <a:spcAft>
                <a:spcPts val="300"/>
              </a:spcAft>
              <a:buClr>
                <a:schemeClr val="accent6">
                  <a:lumMod val="75000"/>
                </a:schemeClr>
              </a:buClr>
              <a:buSzPct val="130000"/>
              <a:buFont typeface="Georgia" pitchFamily="18" charset="0"/>
              <a:buNone/>
            </a:pPr>
            <a:endParaRPr lang="fa-IR" sz="2800" b="1" dirty="0">
              <a:solidFill>
                <a:srgbClr val="FF0000"/>
              </a:solidFill>
              <a:effectLst>
                <a:reflection blurRad="6350" stA="55000" endA="300" endPos="45500" dir="5400000" sy="-100000" algn="bl" rotWithShape="0"/>
              </a:effectLst>
              <a:latin typeface="Titr"/>
              <a:ea typeface="+mj-ea"/>
              <a:cs typeface="B Titr" pitchFamily="2" charset="-78"/>
            </a:endParaRP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1</a:t>
            </a:r>
            <a:r>
              <a:rPr lang="en-US" sz="2400" dirty="0" smtClean="0"/>
              <a:t>-</a:t>
            </a:r>
            <a:r>
              <a:rPr lang="fa-IR" sz="2400" dirty="0" smtClean="0"/>
              <a:t>سن</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2</a:t>
            </a:r>
            <a:r>
              <a:rPr lang="en-US" sz="2400" dirty="0" smtClean="0"/>
              <a:t>-</a:t>
            </a:r>
            <a:r>
              <a:rPr lang="fa-IR" sz="2400" dirty="0" smtClean="0"/>
              <a:t>جنس</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a:t>
            </a:r>
            <a:r>
              <a:rPr lang="fa-IR" sz="2400" dirty="0" smtClean="0"/>
              <a:t>3</a:t>
            </a:r>
            <a:r>
              <a:rPr lang="en-US" sz="2400" dirty="0" smtClean="0"/>
              <a:t>-</a:t>
            </a:r>
            <a:r>
              <a:rPr lang="fa-IR" sz="2400" dirty="0" smtClean="0"/>
              <a:t>شغل</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a:t>
            </a:r>
            <a:r>
              <a:rPr lang="fa-IR" sz="2400" dirty="0" smtClean="0"/>
              <a:t>4</a:t>
            </a:r>
            <a:r>
              <a:rPr lang="en-US" sz="2400" dirty="0" smtClean="0"/>
              <a:t>-</a:t>
            </a:r>
            <a:r>
              <a:rPr lang="fa-IR" sz="2400" dirty="0" smtClean="0"/>
              <a:t>توارث</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a:t>
            </a:r>
            <a:r>
              <a:rPr lang="fa-IR" sz="2400" dirty="0" smtClean="0"/>
              <a:t>5</a:t>
            </a:r>
            <a:r>
              <a:rPr lang="en-US" sz="2400" dirty="0" smtClean="0"/>
              <a:t>-</a:t>
            </a:r>
            <a:r>
              <a:rPr lang="fa-IR" sz="2400" dirty="0" smtClean="0"/>
              <a:t>بحران‌های روحی و اختلالات </a:t>
            </a:r>
            <a:r>
              <a:rPr lang="fa-IR" sz="2400" dirty="0" smtClean="0"/>
              <a:t>روانی</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a:t>
            </a:r>
            <a:r>
              <a:rPr lang="fa-IR" sz="2400" dirty="0" smtClean="0"/>
              <a:t>6</a:t>
            </a:r>
            <a:r>
              <a:rPr lang="en-US" sz="2400" dirty="0" smtClean="0"/>
              <a:t>-</a:t>
            </a:r>
            <a:r>
              <a:rPr lang="fa-IR" sz="2400" dirty="0" smtClean="0"/>
              <a:t>شرایط جغرافیایی و آب و </a:t>
            </a:r>
            <a:r>
              <a:rPr lang="fa-IR" sz="2400" dirty="0" smtClean="0"/>
              <a:t>هوا</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a:t>
            </a:r>
            <a:r>
              <a:rPr lang="fa-IR" sz="2400" dirty="0" smtClean="0"/>
              <a:t>7</a:t>
            </a:r>
            <a:r>
              <a:rPr lang="en-US" sz="2400" dirty="0" smtClean="0"/>
              <a:t>-</a:t>
            </a:r>
            <a:r>
              <a:rPr lang="fa-IR" sz="2400" dirty="0" smtClean="0"/>
              <a:t>عوامل </a:t>
            </a:r>
            <a:r>
              <a:rPr lang="fa-IR" sz="2400" dirty="0" smtClean="0"/>
              <a:t>میکروبی</a:t>
            </a:r>
          </a:p>
          <a:p>
            <a:pPr algn="r" defTabSz="914400" rtl="1">
              <a:spcBef>
                <a:spcPct val="20000"/>
              </a:spcBef>
              <a:spcAft>
                <a:spcPts val="300"/>
              </a:spcAft>
              <a:buClr>
                <a:schemeClr val="accent6">
                  <a:lumMod val="75000"/>
                </a:schemeClr>
              </a:buClr>
              <a:buSzPct val="130000"/>
              <a:buFont typeface="Georgia" pitchFamily="18" charset="0"/>
              <a:buNone/>
            </a:pPr>
            <a:r>
              <a:rPr lang="fa-IR" sz="2400" dirty="0" smtClean="0"/>
              <a:t> </a:t>
            </a:r>
            <a:r>
              <a:rPr lang="fa-IR" sz="2400" dirty="0" smtClean="0"/>
              <a:t>8</a:t>
            </a:r>
            <a:r>
              <a:rPr lang="en-US" sz="2400" dirty="0" smtClean="0"/>
              <a:t>-</a:t>
            </a:r>
            <a:r>
              <a:rPr lang="fa-IR" sz="2400" dirty="0" smtClean="0"/>
              <a:t>تغذیه</a:t>
            </a:r>
            <a:endParaRPr lang="fa-IR" sz="2400" dirty="0">
              <a:cs typeface="B Nazanin" pitchFamily="2" charset="-78"/>
            </a:endParaRPr>
          </a:p>
        </p:txBody>
      </p:sp>
      <p:pic>
        <p:nvPicPr>
          <p:cNvPr id="5" name="Picture 4" descr="images (6).jpg"/>
          <p:cNvPicPr>
            <a:picLocks noChangeAspect="1"/>
          </p:cNvPicPr>
          <p:nvPr/>
        </p:nvPicPr>
        <p:blipFill>
          <a:blip r:embed="rId2"/>
          <a:stretch>
            <a:fillRect/>
          </a:stretch>
        </p:blipFill>
        <p:spPr>
          <a:xfrm>
            <a:off x="2752165" y="1013191"/>
            <a:ext cx="5065059" cy="2220827"/>
          </a:xfrm>
          <a:prstGeom prst="rect">
            <a:avLst/>
          </a:prstGeom>
        </p:spPr>
      </p:pic>
    </p:spTree>
    <p:extLst>
      <p:ext uri="{BB962C8B-B14F-4D97-AF65-F5344CB8AC3E}">
        <p14:creationId xmlns="" xmlns:p14="http://schemas.microsoft.com/office/powerpoint/2010/main" val="818019786"/>
      </p:ext>
    </p:extLst>
  </p:cSld>
  <p:clrMapOvr>
    <a:masterClrMapping/>
  </p:clrMapOvr>
  <mc:AlternateContent xmlns:mc="http://schemas.openxmlformats.org/markup-compatibility/2006">
    <mc:Choice xmlns="" xmlns:p14="http://schemas.microsoft.com/office/powerpoint/2010/main" Requires="p14">
      <p:transition p14:dur="100" advClick="0" advTm="6000">
        <p:cut/>
      </p:transition>
    </mc:Choice>
    <mc:Fallback>
      <p:transition advClick="0" advTm="6000">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382870" y="1111409"/>
            <a:ext cx="5145741" cy="1201738"/>
          </a:xfrm>
        </p:spPr>
        <p:txBody>
          <a:bodyPr vert="horz" lIns="91440" tIns="45720" rIns="91440" bIns="45720" rtlCol="0">
            <a:noAutofit/>
          </a:bodyPr>
          <a:lstStyle/>
          <a:p>
            <a:pPr marL="0" indent="0" algn="justLow">
              <a:buNone/>
            </a:pPr>
            <a:r>
              <a:rPr lang="fa-IR" sz="2400" dirty="0" smtClean="0">
                <a:latin typeface="Calibri"/>
                <a:ea typeface="Calibri"/>
                <a:cs typeface="B Nazanin"/>
              </a:rPr>
              <a:t>پوسیدگی دندان در دوران طفولیت و جوانه به مراتب بیش از دوران بزرگسالی و سالمندی است . تعداد دندان‌های پوسیده در هر فرد در سن ۱۷ تا ۲۴ سالگی به حداکثر می‌رسد، و چنین توجیه می‌شود که احتمالاً با افزایش سن،غلظت مقدار فلوراید در استخوان‌ها و دندان‌ها بالا می‌رود و این افزایش باعث کم شدن پوسیدگی می‌ گردد.</a:t>
            </a:r>
            <a:endParaRPr lang="fa-IR" sz="2400" dirty="0" smtClean="0">
              <a:solidFill>
                <a:schemeClr val="tx1"/>
              </a:solidFill>
              <a:cs typeface="B Nazanin" pitchFamily="2" charset="-78"/>
            </a:endParaRPr>
          </a:p>
        </p:txBody>
      </p:sp>
      <p:sp>
        <p:nvSpPr>
          <p:cNvPr id="7" name="Rectangle 6"/>
          <p:cNvSpPr/>
          <p:nvPr/>
        </p:nvSpPr>
        <p:spPr>
          <a:xfrm>
            <a:off x="-484955" y="192041"/>
            <a:ext cx="12920524" cy="1446550"/>
          </a:xfrm>
          <a:prstGeom prst="rect">
            <a:avLst/>
          </a:prstGeom>
          <a:effectLst/>
        </p:spPr>
        <p:txBody>
          <a:bodyPr vert="horz" lIns="91440" tIns="45720" rIns="91440" bIns="45720" rtlCol="0" anchor="t" anchorCtr="0">
            <a:noAutofit/>
          </a:bodyPr>
          <a:lstStyle/>
          <a:p>
            <a:pPr algn="ctr" defTabSz="914400" rtl="1">
              <a:spcBef>
                <a:spcPct val="0"/>
              </a:spcBef>
              <a:buClr>
                <a:schemeClr val="accent6">
                  <a:lumMod val="75000"/>
                </a:schemeClr>
              </a:buClr>
              <a:buSzPct val="128000"/>
              <a:buFont typeface="Georgia" pitchFamily="18" charset="0"/>
              <a:buNone/>
            </a:pPr>
            <a:r>
              <a:rPr lang="fa-IR" sz="3200" b="1" dirty="0" smtClean="0">
                <a:solidFill>
                  <a:srgbClr val="FF0000"/>
                </a:solidFill>
                <a:effectLst>
                  <a:reflection blurRad="6350" stA="55000" endA="300" endPos="45500" dir="5400000" sy="-100000" algn="bl" rotWithShape="0"/>
                </a:effectLst>
                <a:latin typeface="Titr"/>
                <a:ea typeface="+mj-ea"/>
                <a:cs typeface="B Titr" pitchFamily="2" charset="-78"/>
              </a:rPr>
              <a:t>سن</a:t>
            </a:r>
            <a:endParaRPr lang="fa-IR" sz="3200" b="1" dirty="0">
              <a:solidFill>
                <a:srgbClr val="FF0000"/>
              </a:solidFill>
              <a:effectLst>
                <a:reflection blurRad="6350" stA="55000" endA="300" endPos="45500" dir="5400000" sy="-100000" algn="bl" rotWithShape="0"/>
              </a:effectLst>
              <a:latin typeface="Titr"/>
              <a:ea typeface="+mj-ea"/>
              <a:cs typeface="B Titr" pitchFamily="2" charset="-78"/>
            </a:endParaRPr>
          </a:p>
        </p:txBody>
      </p:sp>
      <p:pic>
        <p:nvPicPr>
          <p:cNvPr id="6" name="Picture 5" descr="images (8).jpg"/>
          <p:cNvPicPr>
            <a:picLocks noChangeAspect="1"/>
          </p:cNvPicPr>
          <p:nvPr/>
        </p:nvPicPr>
        <p:blipFill>
          <a:blip r:embed="rId2"/>
          <a:stretch>
            <a:fillRect/>
          </a:stretch>
        </p:blipFill>
        <p:spPr>
          <a:xfrm>
            <a:off x="2895601" y="1276786"/>
            <a:ext cx="3210204" cy="2434602"/>
          </a:xfrm>
          <a:prstGeom prst="rect">
            <a:avLst/>
          </a:prstGeom>
        </p:spPr>
      </p:pic>
    </p:spTree>
    <p:extLst>
      <p:ext uri="{BB962C8B-B14F-4D97-AF65-F5344CB8AC3E}">
        <p14:creationId xmlns="" xmlns:p14="http://schemas.microsoft.com/office/powerpoint/2010/main" val="2760686476"/>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3985"/>
            <a:ext cx="10515600" cy="692458"/>
          </a:xfrm>
          <a:effectLst/>
        </p:spPr>
        <p:txBody>
          <a:bodyPr vert="horz" lIns="91440" tIns="45720" rIns="91440" bIns="45720" rtlCol="0" anchor="t" anchorCtr="0">
            <a:noAutofit/>
          </a:bodyPr>
          <a:lstStyle/>
          <a:p>
            <a:pPr marL="0" indent="0" algn="ctr">
              <a:buNone/>
            </a:pPr>
            <a:r>
              <a:rPr lang="fa-IR" sz="4400" dirty="0" smtClean="0">
                <a:solidFill>
                  <a:srgbClr val="FF0000"/>
                </a:solidFill>
                <a:latin typeface="Titr"/>
                <a:cs typeface="B Titr" pitchFamily="2" charset="-78"/>
              </a:rPr>
              <a:t>جنس</a:t>
            </a:r>
            <a:endParaRPr lang="en-US" sz="4400" dirty="0">
              <a:solidFill>
                <a:srgbClr val="FF0000"/>
              </a:solidFill>
              <a:latin typeface="Titr"/>
              <a:cs typeface="B Titr" pitchFamily="2" charset="-78"/>
            </a:endParaRPr>
          </a:p>
        </p:txBody>
      </p:sp>
      <p:sp>
        <p:nvSpPr>
          <p:cNvPr id="3" name="Content Placeholder 2"/>
          <p:cNvSpPr>
            <a:spLocks noGrp="1"/>
          </p:cNvSpPr>
          <p:nvPr>
            <p:ph sz="quarter" idx="13"/>
          </p:nvPr>
        </p:nvSpPr>
        <p:spPr>
          <a:xfrm>
            <a:off x="6373906" y="1275386"/>
            <a:ext cx="5263229" cy="4643021"/>
          </a:xfrm>
        </p:spPr>
        <p:txBody>
          <a:bodyPr vert="horz" lIns="91440" tIns="45720" rIns="91440" bIns="45720" rtlCol="0">
            <a:noAutofit/>
          </a:bodyPr>
          <a:lstStyle/>
          <a:p>
            <a:pPr marL="0" indent="0">
              <a:lnSpc>
                <a:spcPct val="200000"/>
              </a:lnSpc>
              <a:buNone/>
            </a:pPr>
            <a:r>
              <a:rPr lang="fa-IR" sz="2400" dirty="0" smtClean="0"/>
              <a:t>بعضی از مطالعات نشان می‌دهد که در شرایط اجتماعی و اقتصادی یکسان،زنان در سن جوانی نسبت به مردان هم سن خود پوسیدگی بیشتری دارند</a:t>
            </a:r>
            <a:r>
              <a:rPr lang="en-US" sz="2400" dirty="0" smtClean="0"/>
              <a:t>.</a:t>
            </a:r>
            <a:endParaRPr lang="en-US" sz="2400" dirty="0">
              <a:solidFill>
                <a:schemeClr val="tx1"/>
              </a:solidFill>
              <a:cs typeface="B Nazanin" pitchFamily="2" charset="-78"/>
            </a:endParaRPr>
          </a:p>
        </p:txBody>
      </p:sp>
      <p:pic>
        <p:nvPicPr>
          <p:cNvPr id="5" name="Picture 4" descr="images (9).jpg"/>
          <p:cNvPicPr>
            <a:picLocks noChangeAspect="1"/>
          </p:cNvPicPr>
          <p:nvPr/>
        </p:nvPicPr>
        <p:blipFill>
          <a:blip r:embed="rId2"/>
          <a:stretch>
            <a:fillRect/>
          </a:stretch>
        </p:blipFill>
        <p:spPr>
          <a:xfrm>
            <a:off x="3307976" y="1183061"/>
            <a:ext cx="2470057" cy="2470057"/>
          </a:xfrm>
          <a:prstGeom prst="rect">
            <a:avLst/>
          </a:prstGeom>
        </p:spPr>
      </p:pic>
    </p:spTree>
    <p:extLst>
      <p:ext uri="{BB962C8B-B14F-4D97-AF65-F5344CB8AC3E}">
        <p14:creationId xmlns="" xmlns:p14="http://schemas.microsoft.com/office/powerpoint/2010/main" val="3565632710"/>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calcmode="lin" valueType="num">
                                      <p:cBhvr>
                                        <p:cTn id="10"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1"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26" y="38637"/>
            <a:ext cx="10515600" cy="939892"/>
          </a:xfrm>
          <a:effectLst/>
        </p:spPr>
        <p:txBody>
          <a:bodyPr vert="horz" lIns="91440" tIns="45720" rIns="91440" bIns="45720" rtlCol="0" anchor="t" anchorCtr="0">
            <a:noAutofit/>
          </a:bodyPr>
          <a:lstStyle/>
          <a:p>
            <a:pPr marL="0" indent="0" algn="ctr">
              <a:buNone/>
            </a:pPr>
            <a:r>
              <a:rPr lang="fa-IR" sz="3200" dirty="0" smtClean="0">
                <a:solidFill>
                  <a:srgbClr val="FF0000"/>
                </a:solidFill>
                <a:latin typeface="Titr"/>
                <a:cs typeface="B Titr" pitchFamily="2" charset="-78"/>
              </a:rPr>
              <a:t>شغل</a:t>
            </a:r>
            <a:endParaRPr lang="en-US" sz="3200" dirty="0">
              <a:solidFill>
                <a:srgbClr val="FF0000"/>
              </a:solidFill>
              <a:latin typeface="Titr"/>
              <a:cs typeface="B Titr" pitchFamily="2" charset="-78"/>
            </a:endParaRPr>
          </a:p>
        </p:txBody>
      </p:sp>
      <p:sp>
        <p:nvSpPr>
          <p:cNvPr id="6" name="Content Placeholder 5"/>
          <p:cNvSpPr>
            <a:spLocks noGrp="1"/>
          </p:cNvSpPr>
          <p:nvPr>
            <p:ph sz="quarter" idx="13"/>
          </p:nvPr>
        </p:nvSpPr>
        <p:spPr>
          <a:xfrm>
            <a:off x="6580093" y="819630"/>
            <a:ext cx="5024077" cy="3474720"/>
          </a:xfrm>
        </p:spPr>
        <p:txBody>
          <a:bodyPr>
            <a:normAutofit fontScale="92500" lnSpcReduction="10000"/>
          </a:bodyPr>
          <a:lstStyle/>
          <a:p>
            <a:pPr algn="justLow">
              <a:buNone/>
            </a:pPr>
            <a:r>
              <a:rPr lang="fa-IR" sz="2400" dirty="0" smtClean="0">
                <a:latin typeface="Calibri"/>
                <a:ea typeface="Calibri"/>
                <a:cs typeface="B Nazanin"/>
              </a:rPr>
              <a:t>کسانی که مجبور به نگه داشتن میخ در بین دندان‌های خود هستند مثل نجارها و کفاش‌ها و مبل سازها شیارهایی در کناره دندان ها به وجود می‌آید،کسانی که با الات موسیقی مثل نی کار می‌کنند و یا افرادی که در کارخانجات شیشه سازی به کمک لوله فلزی توخالی ر شیشه می‌دمند روی دندان‌ها ضایعاتی ایجاد می‌شود گرد و غبار فلزات و مواد معدنی ر اشخاصی که با این مواد کار می‌کنند در دندان نفوذ کرده و باعث تغییر رنگ آنها می‌شود،و عوارضی مانند وجود خط سرب در مسمومیت مزمن با سرب و ایجاد لثه اسفنجی و لخت شدن دندان‌ها در کارکرد با جیوه</a:t>
            </a:r>
            <a:endParaRPr lang="fa-IR" dirty="0"/>
          </a:p>
        </p:txBody>
      </p:sp>
      <p:pic>
        <p:nvPicPr>
          <p:cNvPr id="7" name="Picture 6" descr="images (4).jpg"/>
          <p:cNvPicPr>
            <a:picLocks noChangeAspect="1"/>
          </p:cNvPicPr>
          <p:nvPr/>
        </p:nvPicPr>
        <p:blipFill>
          <a:blip r:embed="rId2"/>
          <a:srcRect t="12562" b="18837"/>
          <a:stretch>
            <a:fillRect/>
          </a:stretch>
        </p:blipFill>
        <p:spPr>
          <a:xfrm>
            <a:off x="2802533" y="1337874"/>
            <a:ext cx="3015561" cy="2068714"/>
          </a:xfrm>
          <a:prstGeom prst="rect">
            <a:avLst/>
          </a:prstGeom>
        </p:spPr>
      </p:pic>
    </p:spTree>
    <p:extLst>
      <p:ext uri="{BB962C8B-B14F-4D97-AF65-F5344CB8AC3E}">
        <p14:creationId xmlns="" xmlns:p14="http://schemas.microsoft.com/office/powerpoint/2010/main" val="982181363"/>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470592" y="124617"/>
            <a:ext cx="7225056" cy="584775"/>
          </a:xfrm>
          <a:prstGeom prst="rect">
            <a:avLst/>
          </a:prstGeom>
          <a:effectLst/>
        </p:spPr>
        <p:txBody>
          <a:bodyPr vert="horz" lIns="91440" tIns="45720" rIns="91440" bIns="45720" rtlCol="0" anchor="t" anchorCtr="0">
            <a:noAutofit/>
          </a:bodyPr>
          <a:lstStyle/>
          <a:p>
            <a:pPr algn="ctr" defTabSz="914400" rtl="1">
              <a:spcBef>
                <a:spcPct val="0"/>
              </a:spcBef>
              <a:buClr>
                <a:schemeClr val="accent6">
                  <a:lumMod val="75000"/>
                </a:schemeClr>
              </a:buClr>
              <a:buSzPct val="128000"/>
              <a:buFont typeface="Georgia" pitchFamily="18" charset="0"/>
              <a:buNone/>
            </a:pPr>
            <a:r>
              <a:rPr lang="fa-IR" sz="3200" b="1" dirty="0" smtClean="0">
                <a:solidFill>
                  <a:srgbClr val="FF0000"/>
                </a:solidFill>
                <a:effectLst>
                  <a:reflection blurRad="6350" stA="55000" endA="300" endPos="45500" dir="5400000" sy="-100000" algn="bl" rotWithShape="0"/>
                </a:effectLst>
                <a:latin typeface="Titr"/>
                <a:ea typeface="+mj-ea"/>
                <a:cs typeface="B Titr" pitchFamily="2" charset="-78"/>
              </a:rPr>
              <a:t>توارث</a:t>
            </a:r>
            <a:r>
              <a:rPr lang="fa-IR" sz="3200" b="1" dirty="0" smtClean="0"/>
              <a:t> </a:t>
            </a:r>
            <a:endParaRPr lang="fa-IR" sz="3200" b="1" dirty="0">
              <a:solidFill>
                <a:srgbClr val="FF0000"/>
              </a:solidFill>
              <a:effectLst>
                <a:reflection blurRad="6350" stA="55000" endA="300" endPos="45500" dir="5400000" sy="-100000" algn="bl" rotWithShape="0"/>
              </a:effectLst>
              <a:latin typeface="Titr"/>
              <a:ea typeface="+mj-ea"/>
              <a:cs typeface="B Titr" pitchFamily="2" charset="-78"/>
            </a:endParaRPr>
          </a:p>
        </p:txBody>
      </p:sp>
      <p:sp>
        <p:nvSpPr>
          <p:cNvPr id="7" name="Rectangle 6"/>
          <p:cNvSpPr/>
          <p:nvPr/>
        </p:nvSpPr>
        <p:spPr>
          <a:xfrm>
            <a:off x="5638800" y="1219406"/>
            <a:ext cx="6345026" cy="2123401"/>
          </a:xfrm>
          <a:prstGeom prst="rect">
            <a:avLst/>
          </a:prstGeom>
        </p:spPr>
        <p:txBody>
          <a:bodyPr vert="horz" lIns="91440" tIns="45720" rIns="91440" bIns="45720" rtlCol="0">
            <a:noAutofit/>
          </a:bodyPr>
          <a:lstStyle/>
          <a:p>
            <a:pPr algn="justLow" rtl="1">
              <a:lnSpc>
                <a:spcPct val="115000"/>
              </a:lnSpc>
              <a:spcAft>
                <a:spcPts val="1000"/>
              </a:spcAft>
            </a:pPr>
            <a:r>
              <a:rPr lang="fa-IR" sz="2000" dirty="0" smtClean="0">
                <a:latin typeface="Calibri"/>
                <a:ea typeface="Calibri"/>
                <a:cs typeface="B Nazanin"/>
              </a:rPr>
              <a:t>هر دندانپزشکی به این نکته توجه کرده است که بعضی خانواده‌ها نسبت به خانواده‌های دیگر، دندانهای آنهادارای پوسیدگی بیشتر یا کمتری هستند. مقالات متعددی در این زمینه منتشر شده ولی هیچ کدام نتوانستند روشن کنند که آیا کروموزوم در ایجاد پوسیدگی نقش اساسی دارد یا عوامل محیطی مانند تغذیه،میزان فلوئور آب و همینطور سایر عوامل اجتماعی مثل عادت به مسواک زدن و تمیز نگه داشتن دندان‌ها</a:t>
            </a:r>
            <a:endParaRPr lang="en-US" sz="1600" dirty="0">
              <a:latin typeface="Calibri"/>
              <a:ea typeface="Calibri"/>
              <a:cs typeface="Arial"/>
            </a:endParaRPr>
          </a:p>
        </p:txBody>
      </p:sp>
      <p:pic>
        <p:nvPicPr>
          <p:cNvPr id="8" name="Picture 7" descr="images (5).jpg"/>
          <p:cNvPicPr>
            <a:picLocks noChangeAspect="1"/>
          </p:cNvPicPr>
          <p:nvPr/>
        </p:nvPicPr>
        <p:blipFill>
          <a:blip r:embed="rId2"/>
          <a:stretch>
            <a:fillRect/>
          </a:stretch>
        </p:blipFill>
        <p:spPr>
          <a:xfrm>
            <a:off x="2724430" y="1643062"/>
            <a:ext cx="2619375" cy="1743075"/>
          </a:xfrm>
          <a:prstGeom prst="rect">
            <a:avLst/>
          </a:prstGeom>
        </p:spPr>
      </p:pic>
    </p:spTree>
    <p:extLst>
      <p:ext uri="{BB962C8B-B14F-4D97-AF65-F5344CB8AC3E}">
        <p14:creationId xmlns="" xmlns:p14="http://schemas.microsoft.com/office/powerpoint/2010/main" val="2704987917"/>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321" y="120426"/>
            <a:ext cx="10515600" cy="868871"/>
          </a:xfrm>
          <a:effectLst/>
        </p:spPr>
        <p:txBody>
          <a:bodyPr vert="horz" lIns="91440" tIns="45720" rIns="91440" bIns="45720" rtlCol="0" anchor="t" anchorCtr="0">
            <a:noAutofit/>
          </a:bodyPr>
          <a:lstStyle/>
          <a:p>
            <a:pPr marL="0" algn="ctr">
              <a:buNone/>
            </a:pPr>
            <a:r>
              <a:rPr lang="fa-IR" sz="3200" dirty="0" smtClean="0">
                <a:solidFill>
                  <a:srgbClr val="FF0000"/>
                </a:solidFill>
                <a:latin typeface="Titr"/>
                <a:cs typeface="B Titr" pitchFamily="2" charset="-78"/>
              </a:rPr>
              <a:t>بحران </a:t>
            </a:r>
            <a:r>
              <a:rPr lang="fa-IR" sz="3200" dirty="0" smtClean="0">
                <a:solidFill>
                  <a:srgbClr val="FF0000"/>
                </a:solidFill>
                <a:latin typeface="Titr"/>
                <a:cs typeface="B Titr" pitchFamily="2" charset="-78"/>
              </a:rPr>
              <a:t>های روحی و اختلالات روانی</a:t>
            </a:r>
            <a:endParaRPr lang="fa-IR" sz="3200" dirty="0">
              <a:solidFill>
                <a:srgbClr val="FF0000"/>
              </a:solidFill>
              <a:latin typeface="Titr"/>
              <a:cs typeface="B Titr" pitchFamily="2" charset="-78"/>
            </a:endParaRPr>
          </a:p>
        </p:txBody>
      </p:sp>
      <p:sp>
        <p:nvSpPr>
          <p:cNvPr id="3" name="Content Placeholder 2"/>
          <p:cNvSpPr>
            <a:spLocks noGrp="1"/>
          </p:cNvSpPr>
          <p:nvPr>
            <p:ph sz="quarter" idx="13"/>
          </p:nvPr>
        </p:nvSpPr>
        <p:spPr>
          <a:xfrm>
            <a:off x="2719811" y="881760"/>
            <a:ext cx="8844659" cy="1458064"/>
          </a:xfrm>
        </p:spPr>
        <p:txBody>
          <a:bodyPr vert="horz" lIns="91440" tIns="45720" rIns="91440" bIns="45720" rtlCol="0">
            <a:noAutofit/>
          </a:bodyPr>
          <a:lstStyle/>
          <a:p>
            <a:pPr marL="274320" indent="-457200">
              <a:buNone/>
            </a:pPr>
            <a:r>
              <a:rPr lang="fa-IR" sz="2400" dirty="0" smtClean="0">
                <a:latin typeface="Calibri"/>
                <a:ea typeface="Calibri"/>
                <a:cs typeface="B Nazanin"/>
              </a:rPr>
              <a:t>به احتمال قوی افرادی که تحت کنترل و مراقبت دندانی هستند چنانچه در یک دوره بحرانی روحی روانی قرار گیرند متعاقب آن پوسیدگی بیشتری نسبت به گذشته خود نشان می‌دهند. شیوع پوسیدگی دندان که در بین بیماران روانی مورد بررسی قرار گرفته فراوانی بیشتری را نشان می‌دهد</a:t>
            </a:r>
            <a:r>
              <a:rPr lang="en-US" sz="2400" dirty="0" smtClean="0">
                <a:latin typeface="Calibri"/>
                <a:ea typeface="Calibri"/>
                <a:cs typeface="B Nazanin"/>
              </a:rPr>
              <a:t>.</a:t>
            </a:r>
            <a:endParaRPr lang="fa-IR" sz="2400" dirty="0">
              <a:solidFill>
                <a:schemeClr val="tx1"/>
              </a:solidFill>
              <a:cs typeface="B Nazanin" pitchFamily="2" charset="-78"/>
            </a:endParaRPr>
          </a:p>
        </p:txBody>
      </p:sp>
      <p:pic>
        <p:nvPicPr>
          <p:cNvPr id="5" name="Picture 4" descr="images (2).jpg"/>
          <p:cNvPicPr>
            <a:picLocks noChangeAspect="1"/>
          </p:cNvPicPr>
          <p:nvPr/>
        </p:nvPicPr>
        <p:blipFill>
          <a:blip r:embed="rId2"/>
          <a:srcRect b="7961"/>
          <a:stretch>
            <a:fillRect/>
          </a:stretch>
        </p:blipFill>
        <p:spPr>
          <a:xfrm>
            <a:off x="4208650" y="2554942"/>
            <a:ext cx="1928538" cy="1775012"/>
          </a:xfrm>
          <a:prstGeom prst="rect">
            <a:avLst/>
          </a:prstGeom>
        </p:spPr>
      </p:pic>
    </p:spTree>
    <p:extLst>
      <p:ext uri="{BB962C8B-B14F-4D97-AF65-F5344CB8AC3E}">
        <p14:creationId xmlns="" xmlns:p14="http://schemas.microsoft.com/office/powerpoint/2010/main" val="4026957877"/>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696788" y="198378"/>
            <a:ext cx="3801291" cy="572331"/>
          </a:xfrm>
          <a:prstGeom prst="rect">
            <a:avLst/>
          </a:prstGeom>
        </p:spPr>
        <p:txBody>
          <a:bodyPr vert="horz" lIns="91440" tIns="45720" rIns="91440" bIns="45720" rtlCol="0">
            <a:noAutofit/>
          </a:bodyPr>
          <a:lstStyle/>
          <a:p>
            <a:pPr indent="-182880" algn="r" defTabSz="914400" rtl="1">
              <a:spcBef>
                <a:spcPct val="20000"/>
              </a:spcBef>
              <a:spcAft>
                <a:spcPts val="300"/>
              </a:spcAft>
              <a:buClr>
                <a:schemeClr val="accent6">
                  <a:lumMod val="75000"/>
                </a:schemeClr>
              </a:buClr>
              <a:buSzPct val="130000"/>
              <a:buFont typeface="Georgia" pitchFamily="18" charset="0"/>
              <a:buNone/>
            </a:pPr>
            <a:r>
              <a:rPr lang="fa-IR" sz="2400" b="1" dirty="0" smtClean="0">
                <a:solidFill>
                  <a:srgbClr val="FF0000"/>
                </a:solidFill>
                <a:effectLst>
                  <a:reflection blurRad="6350" stA="55000" endA="300" endPos="45500" dir="5400000" sy="-100000" algn="bl" rotWithShape="0"/>
                </a:effectLst>
                <a:latin typeface="Titr"/>
                <a:ea typeface="+mj-ea"/>
                <a:cs typeface="B Titr" pitchFamily="2" charset="-78"/>
              </a:rPr>
              <a:t>شرایط </a:t>
            </a:r>
            <a:r>
              <a:rPr lang="fa-IR" sz="2400" b="1" dirty="0" smtClean="0">
                <a:solidFill>
                  <a:srgbClr val="FF0000"/>
                </a:solidFill>
                <a:effectLst>
                  <a:reflection blurRad="6350" stA="55000" endA="300" endPos="45500" dir="5400000" sy="-100000" algn="bl" rotWithShape="0"/>
                </a:effectLst>
                <a:latin typeface="Titr"/>
                <a:ea typeface="+mj-ea"/>
                <a:cs typeface="B Titr" pitchFamily="2" charset="-78"/>
              </a:rPr>
              <a:t>جغرافیایی و آب و </a:t>
            </a:r>
            <a:r>
              <a:rPr lang="fa-IR" sz="2400" b="1" dirty="0" smtClean="0">
                <a:solidFill>
                  <a:srgbClr val="FF0000"/>
                </a:solidFill>
                <a:effectLst>
                  <a:reflection blurRad="6350" stA="55000" endA="300" endPos="45500" dir="5400000" sy="-100000" algn="bl" rotWithShape="0"/>
                </a:effectLst>
                <a:latin typeface="Titr"/>
                <a:ea typeface="+mj-ea"/>
                <a:cs typeface="B Titr" pitchFamily="2" charset="-78"/>
              </a:rPr>
              <a:t>هوا</a:t>
            </a:r>
            <a:endParaRPr lang="fa-IR" sz="2400" b="1" dirty="0">
              <a:solidFill>
                <a:srgbClr val="FF0000"/>
              </a:solidFill>
              <a:effectLst>
                <a:reflection blurRad="6350" stA="55000" endA="300" endPos="45500" dir="5400000" sy="-100000" algn="bl" rotWithShape="0"/>
              </a:effectLst>
              <a:latin typeface="Titr"/>
              <a:ea typeface="+mj-ea"/>
              <a:cs typeface="B Titr" pitchFamily="2" charset="-78"/>
            </a:endParaRPr>
          </a:p>
        </p:txBody>
      </p:sp>
      <p:sp>
        <p:nvSpPr>
          <p:cNvPr id="7" name="Title 6"/>
          <p:cNvSpPr>
            <a:spLocks noGrp="1"/>
          </p:cNvSpPr>
          <p:nvPr>
            <p:ph type="title"/>
          </p:nvPr>
        </p:nvSpPr>
        <p:spPr>
          <a:xfrm>
            <a:off x="6311153" y="1335694"/>
            <a:ext cx="5355686" cy="1143000"/>
          </a:xfrm>
        </p:spPr>
        <p:txBody>
          <a:bodyPr/>
          <a:lstStyle/>
          <a:p>
            <a:pPr algn="justLow">
              <a:buNone/>
            </a:pPr>
            <a:r>
              <a:rPr lang="en-US" sz="1800" dirty="0" smtClean="0">
                <a:solidFill>
                  <a:schemeClr val="tx1">
                    <a:lumMod val="75000"/>
                    <a:lumOff val="25000"/>
                  </a:schemeClr>
                </a:solidFill>
                <a:latin typeface="Calibri"/>
                <a:ea typeface="Calibri"/>
                <a:cs typeface="B Nazanin"/>
              </a:rPr>
              <a:t> </a:t>
            </a:r>
            <a:r>
              <a:rPr lang="fa-IR" sz="1800" dirty="0" smtClean="0">
                <a:solidFill>
                  <a:schemeClr val="tx1">
                    <a:lumMod val="75000"/>
                    <a:lumOff val="25000"/>
                  </a:schemeClr>
                </a:solidFill>
                <a:latin typeface="Calibri"/>
                <a:ea typeface="Calibri"/>
                <a:cs typeface="B Nazanin"/>
              </a:rPr>
              <a:t>در بررسی شروع پوسیدگی دندان در رابطه با عوامل جغرافیایی مثل تابش نور آفتاب و رطوبت نسبی محیط نتایج به دست آمده این هست که بین پوسیدگی دندان و عرض جغرافیایی ارتباط مثبت وجود دارد،هرچه بر ارز جغرافیایی اضافه شود میزان پوسیدگی دندان بچه‌های ۱۲ تا ۱۴ سال بالا می‌رود به علت آفتاب کمتر ،شدت سرمای زمستان بیشتر باشد موارد پوسیدگی زیادتر خواهد بود که علت آن ظاهراً به خاطر آفتاب و اثر آن در جذب ویتامین روی پوست باشد</a:t>
            </a:r>
            <a:r>
              <a:rPr lang="en-US" sz="2000" dirty="0" smtClean="0">
                <a:solidFill>
                  <a:schemeClr val="tx1">
                    <a:lumMod val="75000"/>
                    <a:lumOff val="25000"/>
                  </a:schemeClr>
                </a:solidFill>
                <a:latin typeface="Calibri"/>
                <a:ea typeface="Calibri"/>
                <a:cs typeface="B Nazanin"/>
              </a:rPr>
              <a:t>.</a:t>
            </a:r>
            <a:br>
              <a:rPr lang="en-US" sz="2000" dirty="0" smtClean="0">
                <a:solidFill>
                  <a:schemeClr val="tx1">
                    <a:lumMod val="75000"/>
                    <a:lumOff val="25000"/>
                  </a:schemeClr>
                </a:solidFill>
                <a:latin typeface="Calibri"/>
                <a:ea typeface="Calibri"/>
                <a:cs typeface="B Nazanin"/>
              </a:rPr>
            </a:br>
            <a:r>
              <a:rPr lang="en-US" sz="2000" dirty="0" smtClean="0">
                <a:solidFill>
                  <a:schemeClr val="tx1">
                    <a:lumMod val="75000"/>
                    <a:lumOff val="25000"/>
                  </a:schemeClr>
                </a:solidFill>
                <a:latin typeface="Calibri"/>
                <a:ea typeface="Calibri"/>
                <a:cs typeface="B Nazanin"/>
              </a:rPr>
              <a:t/>
            </a:r>
            <a:br>
              <a:rPr lang="en-US" sz="2000" dirty="0" smtClean="0">
                <a:solidFill>
                  <a:schemeClr val="tx1">
                    <a:lumMod val="75000"/>
                    <a:lumOff val="25000"/>
                  </a:schemeClr>
                </a:solidFill>
                <a:latin typeface="Calibri"/>
                <a:ea typeface="Calibri"/>
                <a:cs typeface="B Nazanin"/>
              </a:rPr>
            </a:br>
            <a:endParaRPr lang="fa-IR" sz="2000" dirty="0" smtClean="0">
              <a:solidFill>
                <a:schemeClr val="tx1">
                  <a:lumMod val="75000"/>
                  <a:lumOff val="25000"/>
                </a:schemeClr>
              </a:solidFill>
              <a:latin typeface="Calibri"/>
              <a:ea typeface="Calibri"/>
              <a:cs typeface="B Nazanin"/>
            </a:endParaRPr>
          </a:p>
        </p:txBody>
      </p:sp>
      <p:pic>
        <p:nvPicPr>
          <p:cNvPr id="8" name="Picture 7" descr="download (5).jpg"/>
          <p:cNvPicPr>
            <a:picLocks noChangeAspect="1"/>
          </p:cNvPicPr>
          <p:nvPr/>
        </p:nvPicPr>
        <p:blipFill>
          <a:blip r:embed="rId2"/>
          <a:stretch>
            <a:fillRect/>
          </a:stretch>
        </p:blipFill>
        <p:spPr>
          <a:xfrm>
            <a:off x="3083859" y="1078566"/>
            <a:ext cx="2595001" cy="1885950"/>
          </a:xfrm>
          <a:prstGeom prst="rect">
            <a:avLst/>
          </a:prstGeom>
        </p:spPr>
      </p:pic>
      <p:pic>
        <p:nvPicPr>
          <p:cNvPr id="9" name="Picture 8" descr="download (6).jpg"/>
          <p:cNvPicPr>
            <a:picLocks noChangeAspect="1"/>
          </p:cNvPicPr>
          <p:nvPr/>
        </p:nvPicPr>
        <p:blipFill>
          <a:blip r:embed="rId3"/>
          <a:srcRect b="22898"/>
          <a:stretch>
            <a:fillRect/>
          </a:stretch>
        </p:blipFill>
        <p:spPr>
          <a:xfrm>
            <a:off x="3083859" y="3068731"/>
            <a:ext cx="2586318" cy="1261222"/>
          </a:xfrm>
          <a:prstGeom prst="rect">
            <a:avLst/>
          </a:prstGeom>
        </p:spPr>
      </p:pic>
    </p:spTree>
    <p:extLst>
      <p:ext uri="{BB962C8B-B14F-4D97-AF65-F5344CB8AC3E}">
        <p14:creationId xmlns="" xmlns:p14="http://schemas.microsoft.com/office/powerpoint/2010/main" val="2043708173"/>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972"/>
            <a:ext cx="10515600" cy="868871"/>
          </a:xfrm>
          <a:effectLst/>
        </p:spPr>
        <p:txBody>
          <a:bodyPr vert="horz" lIns="91440" tIns="45720" rIns="91440" bIns="45720" rtlCol="0" anchor="t" anchorCtr="0">
            <a:noAutofit/>
          </a:bodyPr>
          <a:lstStyle/>
          <a:p>
            <a:pPr marL="0" algn="ctr">
              <a:buNone/>
            </a:pPr>
            <a:r>
              <a:rPr lang="fa-IR" sz="3200" dirty="0" smtClean="0">
                <a:solidFill>
                  <a:srgbClr val="FF0000"/>
                </a:solidFill>
                <a:latin typeface="Titr"/>
                <a:cs typeface="B Titr" pitchFamily="2" charset="-78"/>
              </a:rPr>
              <a:t>عوامل </a:t>
            </a:r>
            <a:r>
              <a:rPr lang="fa-IR" sz="3200" dirty="0" smtClean="0">
                <a:solidFill>
                  <a:srgbClr val="FF0000"/>
                </a:solidFill>
                <a:latin typeface="Titr"/>
                <a:cs typeface="B Titr" pitchFamily="2" charset="-78"/>
              </a:rPr>
              <a:t>میکروبی</a:t>
            </a:r>
            <a:endParaRPr lang="fa-IR" sz="3200" dirty="0">
              <a:solidFill>
                <a:srgbClr val="FF0000"/>
              </a:solidFill>
              <a:latin typeface="Titr"/>
              <a:cs typeface="B Titr" pitchFamily="2" charset="-78"/>
            </a:endParaRPr>
          </a:p>
        </p:txBody>
      </p:sp>
      <p:sp>
        <p:nvSpPr>
          <p:cNvPr id="3" name="Content Placeholder 2"/>
          <p:cNvSpPr>
            <a:spLocks noGrp="1"/>
          </p:cNvSpPr>
          <p:nvPr>
            <p:ph sz="quarter" idx="13"/>
          </p:nvPr>
        </p:nvSpPr>
        <p:spPr>
          <a:xfrm>
            <a:off x="6983505" y="989301"/>
            <a:ext cx="4312023" cy="1398103"/>
          </a:xfrm>
        </p:spPr>
        <p:txBody>
          <a:bodyPr vert="horz" lIns="91440" tIns="45720" rIns="91440" bIns="45720" rtlCol="0">
            <a:noAutofit/>
          </a:bodyPr>
          <a:lstStyle/>
          <a:p>
            <a:pPr marL="0" algn="justLow">
              <a:buNone/>
            </a:pPr>
            <a:r>
              <a:rPr lang="fa-IR" sz="2400" dirty="0" smtClean="0">
                <a:latin typeface="Calibri"/>
                <a:ea typeface="Calibri"/>
                <a:cs typeface="B Nazanin"/>
              </a:rPr>
              <a:t>گاهی اوقات عوامل میکروبی روی پوسیدگی دندان اثر می‌گذارند. رابطه بین میزان پوسیدگی دندان و لاکتوباسیل‌های موجود در دهان مثبت نشان داده شده، دندان‌های تمیز هرگز مبتلا به پوسیدگی </a:t>
            </a:r>
            <a:r>
              <a:rPr lang="fa-IR" sz="2400" dirty="0" smtClean="0">
                <a:latin typeface="Calibri"/>
                <a:ea typeface="Calibri"/>
                <a:cs typeface="B Nazanin"/>
              </a:rPr>
              <a:t>نمی‌شوند.</a:t>
            </a:r>
            <a:endParaRPr lang="fa-IR" sz="2400" dirty="0">
              <a:solidFill>
                <a:schemeClr val="tx1"/>
              </a:solidFill>
              <a:cs typeface="B Nazanin" pitchFamily="2" charset="-78"/>
            </a:endParaRPr>
          </a:p>
        </p:txBody>
      </p:sp>
      <p:pic>
        <p:nvPicPr>
          <p:cNvPr id="8" name="Picture 7" descr="images (2).jpg"/>
          <p:cNvPicPr>
            <a:picLocks noChangeAspect="1"/>
          </p:cNvPicPr>
          <p:nvPr/>
        </p:nvPicPr>
        <p:blipFill>
          <a:blip r:embed="rId2"/>
          <a:srcRect b="8797"/>
          <a:stretch>
            <a:fillRect/>
          </a:stretch>
        </p:blipFill>
        <p:spPr>
          <a:xfrm>
            <a:off x="3706626" y="1317531"/>
            <a:ext cx="2143125" cy="1954586"/>
          </a:xfrm>
          <a:prstGeom prst="rect">
            <a:avLst/>
          </a:prstGeom>
        </p:spPr>
      </p:pic>
    </p:spTree>
    <p:extLst>
      <p:ext uri="{BB962C8B-B14F-4D97-AF65-F5344CB8AC3E}">
        <p14:creationId xmlns="" xmlns:p14="http://schemas.microsoft.com/office/powerpoint/2010/main" val="1284920213"/>
      </p:ext>
    </p:extLst>
  </p:cSld>
  <p:clrMapOvr>
    <a:masterClrMapping/>
  </p:clrMapOvr>
  <mc:AlternateContent xmlns:mc="http://schemas.openxmlformats.org/markup-compatibility/2006">
    <mc:Choice xmlns="" xmlns:p14="http://schemas.microsoft.com/office/powerpoint/2010/main" Requires="p14">
      <p:transition spd="slow" p14:dur="800" advClick="0" advTm="6000">
        <p:circle/>
      </p:transition>
    </mc:Choice>
    <mc:Fallback>
      <p:transition spd="slow" advClick="0" advTm="6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Slipstream">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1327</TotalTime>
  <Words>606</Words>
  <Application>Microsoft Office PowerPoint</Application>
  <PresentationFormat>Custom</PresentationFormat>
  <Paragraphs>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Slipstream</vt:lpstr>
      <vt:lpstr>بسم الله الرحمن الرحیم</vt:lpstr>
      <vt:lpstr>Slide 2</vt:lpstr>
      <vt:lpstr>Slide 3</vt:lpstr>
      <vt:lpstr>جنس</vt:lpstr>
      <vt:lpstr>شغل</vt:lpstr>
      <vt:lpstr>Slide 6</vt:lpstr>
      <vt:lpstr>بحران های روحی و اختلالات روانی</vt:lpstr>
      <vt:lpstr> در بررسی شروع پوسیدگی دندان در رابطه با عوامل جغرافیایی مثل تابش نور آفتاب و رطوبت نسبی محیط نتایج به دست آمده این هست که بین پوسیدگی دندان و عرض جغرافیایی ارتباط مثبت وجود دارد،هرچه بر ارز جغرافیایی اضافه شود میزان پوسیدگی دندان بچه‌های ۱۲ تا ۱۴ سال بالا می‌رود به علت آفتاب کمتر ،شدت سرمای زمستان بیشتر باشد موارد پوسیدگی زیادتر خواهد بود که علت آن ظاهراً به خاطر آفتاب و اثر آن در جذب ویتامین روی پوست باشد.  </vt:lpstr>
      <vt:lpstr>عوامل میکروبی</vt:lpstr>
      <vt:lpstr>تغذیه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power</dc:creator>
  <cp:lastModifiedBy>user</cp:lastModifiedBy>
  <cp:revision>155</cp:revision>
  <dcterms:created xsi:type="dcterms:W3CDTF">2020-11-27T15:17:06Z</dcterms:created>
  <dcterms:modified xsi:type="dcterms:W3CDTF">2025-04-30T15:02:37Z</dcterms:modified>
</cp:coreProperties>
</file>