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Comfortaa"/>
      <p:regular r:id="rId17"/>
    </p:embeddedFont>
    <p:embeddedFont>
      <p:font typeface="Comfortaa"/>
      <p:regular r:id="rId18"/>
    </p:embeddedFont>
    <p:embeddedFont>
      <p:font typeface="Raleway Medium"/>
      <p:regular r:id="rId19"/>
    </p:embeddedFont>
    <p:embeddedFont>
      <p:font typeface="Raleway Medium"/>
      <p:regular r:id="rId20"/>
    </p:embeddedFont>
    <p:embeddedFont>
      <p:font typeface="Raleway Medium"/>
      <p:regular r:id="rId21"/>
    </p:embeddedFont>
    <p:embeddedFont>
      <p:font typeface="Raleway Medium"/>
      <p:regular r:id="rId2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Relationship Id="rId2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B1B1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272B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1.xml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svg"/><Relationship Id="rId4" Type="http://schemas.openxmlformats.org/officeDocument/2006/relationships/image" Target="../media/image-2-4.png"/><Relationship Id="rId5" Type="http://schemas.openxmlformats.org/officeDocument/2006/relationships/image" Target="../media/image-2-5.svg"/><Relationship Id="rId6" Type="http://schemas.openxmlformats.org/officeDocument/2006/relationships/image" Target="../media/image-2-6.png"/><Relationship Id="rId7" Type="http://schemas.openxmlformats.org/officeDocument/2006/relationships/image" Target="../media/image-2-7.svg"/><Relationship Id="rId8" Type="http://schemas.openxmlformats.org/officeDocument/2006/relationships/slideLayout" Target="../slideLayouts/slideLayout3.xml"/><Relationship Id="rId9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8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svg"/><Relationship Id="rId4" Type="http://schemas.openxmlformats.org/officeDocument/2006/relationships/image" Target="../media/image-9-4.png"/><Relationship Id="rId5" Type="http://schemas.openxmlformats.org/officeDocument/2006/relationships/image" Target="../media/image-9-5.svg"/><Relationship Id="rId6" Type="http://schemas.openxmlformats.org/officeDocument/2006/relationships/image" Target="../media/image-9-6.png"/><Relationship Id="rId7" Type="http://schemas.openxmlformats.org/officeDocument/2006/relationships/image" Target="../media/image-9-7.svg"/><Relationship Id="rId8" Type="http://schemas.openxmlformats.org/officeDocument/2006/relationships/slideLayout" Target="../slideLayouts/slideLayout10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53532" y="3389233"/>
            <a:ext cx="5512832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تغذیه سالم در ماه رمضان</a:t>
            </a:r>
            <a:endParaRPr lang="en-US" sz="4300" dirty="0"/>
          </a:p>
        </p:txBody>
      </p:sp>
      <p:sp>
        <p:nvSpPr>
          <p:cNvPr id="4" name="Text 1"/>
          <p:cNvSpPr/>
          <p:nvPr/>
        </p:nvSpPr>
        <p:spPr>
          <a:xfrm>
            <a:off x="6350437" y="4445318"/>
            <a:ext cx="7415927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راهنمای جامع 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b="1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افطار و سحری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برای روزه‌داری پرانرژی</a:t>
            </a:r>
            <a:endParaRPr lang="en-US" sz="1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41577" y="732115"/>
            <a:ext cx="6138386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جمع‌بندی و توصیه‌های نهایی</a:t>
            </a:r>
            <a:endParaRPr lang="en-US" sz="43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37" y="1788200"/>
            <a:ext cx="7415927" cy="408610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698173" y="2358277"/>
            <a:ext cx="1400775" cy="213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1650"/>
              </a:lnSpc>
              <a:buNone/>
            </a:pPr>
            <a:r>
              <a:rPr lang="en-US" sz="13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سحری را حذف نکنید</a:t>
            </a:r>
            <a:endParaRPr lang="en-US" sz="1300" dirty="0"/>
          </a:p>
        </p:txBody>
      </p:sp>
      <p:sp>
        <p:nvSpPr>
          <p:cNvPr id="6" name="Text 2"/>
          <p:cNvSpPr/>
          <p:nvPr/>
        </p:nvSpPr>
        <p:spPr>
          <a:xfrm>
            <a:off x="6698173" y="2640140"/>
            <a:ext cx="1400775" cy="576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سحری برای ثبات انرژی و جلوگیری از گرسنگی شدید ضروری است.</a:t>
            </a:r>
            <a:endParaRPr lang="en-US" sz="1200" dirty="0"/>
          </a:p>
        </p:txBody>
      </p:sp>
      <p:sp>
        <p:nvSpPr>
          <p:cNvPr id="7" name="Text 3"/>
          <p:cNvSpPr/>
          <p:nvPr/>
        </p:nvSpPr>
        <p:spPr>
          <a:xfrm>
            <a:off x="1052366" y="3554060"/>
            <a:ext cx="1400775" cy="213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1650"/>
              </a:lnSpc>
              <a:buNone/>
            </a:pPr>
            <a:r>
              <a:rPr lang="en-US" sz="13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آب کافی بنوشید</a:t>
            </a:r>
            <a:endParaRPr lang="en-US" sz="1300" dirty="0"/>
          </a:p>
        </p:txBody>
      </p:sp>
      <p:sp>
        <p:nvSpPr>
          <p:cNvPr id="8" name="Text 4"/>
          <p:cNvSpPr/>
          <p:nvPr/>
        </p:nvSpPr>
        <p:spPr>
          <a:xfrm>
            <a:off x="1052366" y="3835924"/>
            <a:ext cx="1400775" cy="576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بین افطار و سحر مرتب آب بنوشید تا هیدراسیون حفظ شود.</a:t>
            </a:r>
            <a:endParaRPr lang="en-US" sz="1200" dirty="0"/>
          </a:p>
        </p:txBody>
      </p:sp>
      <p:sp>
        <p:nvSpPr>
          <p:cNvPr id="9" name="Text 5"/>
          <p:cNvSpPr/>
          <p:nvPr/>
        </p:nvSpPr>
        <p:spPr>
          <a:xfrm>
            <a:off x="864037" y="6429613"/>
            <a:ext cx="7045643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رمضان فرصتی برای 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b="1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بازسازی بدن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و 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b="1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تقویت روح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است. با تغذیه آگاهانه، از هر لحظه‌اش بهره ببرید. 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🌙</a:t>
            </a:r>
            <a:endParaRPr lang="en-US" sz="1900" dirty="0"/>
          </a:p>
        </p:txBody>
      </p:sp>
      <p:sp>
        <p:nvSpPr>
          <p:cNvPr id="10" name="Shape 6"/>
          <p:cNvSpPr/>
          <p:nvPr/>
        </p:nvSpPr>
        <p:spPr>
          <a:xfrm>
            <a:off x="8249483" y="6151959"/>
            <a:ext cx="30480" cy="1345406"/>
          </a:xfrm>
          <a:prstGeom prst="rect">
            <a:avLst/>
          </a:prstGeom>
          <a:solidFill>
            <a:srgbClr val="FFE14D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626787" y="709851"/>
            <a:ext cx="730448" cy="409694"/>
          </a:xfrm>
          <a:prstGeom prst="roundRect">
            <a:avLst>
              <a:gd name="adj" fmla="val 65851"/>
            </a:avLst>
          </a:prstGeom>
          <a:solidFill>
            <a:srgbClr val="4D4000"/>
          </a:solidFill>
          <a:ln/>
        </p:spPr>
      </p:sp>
      <p:sp>
        <p:nvSpPr>
          <p:cNvPr id="4" name="Text 1"/>
          <p:cNvSpPr/>
          <p:nvPr/>
        </p:nvSpPr>
        <p:spPr>
          <a:xfrm>
            <a:off x="7761565" y="777240"/>
            <a:ext cx="460891" cy="274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50"/>
              </a:lnSpc>
              <a:buNone/>
            </a:pPr>
            <a:r>
              <a:rPr lang="en-US" sz="14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مقدمه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786765" y="1201341"/>
            <a:ext cx="7570470" cy="1248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4900"/>
              </a:lnSpc>
              <a:buNone/>
            </a:pPr>
            <a:r>
              <a:rPr lang="en-US" sz="39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اهمیت تغذیه مناسب در ماه مبارک رمضان</a:t>
            </a:r>
            <a:endParaRPr lang="en-US" sz="3900" dirty="0"/>
          </a:p>
        </p:txBody>
      </p:sp>
      <p:sp>
        <p:nvSpPr>
          <p:cNvPr id="6" name="Shape 3"/>
          <p:cNvSpPr/>
          <p:nvPr/>
        </p:nvSpPr>
        <p:spPr>
          <a:xfrm>
            <a:off x="4674394" y="2757368"/>
            <a:ext cx="3682841" cy="2450544"/>
          </a:xfrm>
          <a:prstGeom prst="roundRect">
            <a:avLst>
              <a:gd name="adj" fmla="val 13762"/>
            </a:avLst>
          </a:prstGeom>
          <a:solidFill>
            <a:srgbClr val="46464A"/>
          </a:solidFill>
          <a:ln/>
        </p:spPr>
      </p:sp>
      <p:sp>
        <p:nvSpPr>
          <p:cNvPr id="7" name="Shape 4"/>
          <p:cNvSpPr/>
          <p:nvPr/>
        </p:nvSpPr>
        <p:spPr>
          <a:xfrm>
            <a:off x="7458075" y="2982158"/>
            <a:ext cx="674370" cy="674370"/>
          </a:xfrm>
          <a:prstGeom prst="roundRect">
            <a:avLst>
              <a:gd name="adj" fmla="val 13557966"/>
            </a:avLst>
          </a:prstGeom>
          <a:solidFill>
            <a:srgbClr val="FFE14D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3574" y="3167539"/>
            <a:ext cx="303490" cy="30349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34514" y="3861197"/>
            <a:ext cx="2497931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حفظ انرژی</a:t>
            </a:r>
            <a:endParaRPr lang="en-US" sz="1950" dirty="0"/>
          </a:p>
        </p:txBody>
      </p:sp>
      <p:sp>
        <p:nvSpPr>
          <p:cNvPr id="10" name="Text 6"/>
          <p:cNvSpPr/>
          <p:nvPr/>
        </p:nvSpPr>
        <p:spPr>
          <a:xfrm>
            <a:off x="4899184" y="4296132"/>
            <a:ext cx="3233261" cy="6869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جلوگیری از خستگی و بی‌حالی در طول روز</a:t>
            </a:r>
            <a:endParaRPr lang="en-US" sz="1750" dirty="0"/>
          </a:p>
        </p:txBody>
      </p:sp>
      <p:sp>
        <p:nvSpPr>
          <p:cNvPr id="11" name="Shape 7"/>
          <p:cNvSpPr/>
          <p:nvPr/>
        </p:nvSpPr>
        <p:spPr>
          <a:xfrm>
            <a:off x="786765" y="2757368"/>
            <a:ext cx="3682960" cy="2450544"/>
          </a:xfrm>
          <a:prstGeom prst="roundRect">
            <a:avLst>
              <a:gd name="adj" fmla="val 13762"/>
            </a:avLst>
          </a:prstGeom>
          <a:solidFill>
            <a:srgbClr val="46464A"/>
          </a:solidFill>
          <a:ln/>
        </p:spPr>
      </p:sp>
      <p:sp>
        <p:nvSpPr>
          <p:cNvPr id="12" name="Shape 8"/>
          <p:cNvSpPr/>
          <p:nvPr/>
        </p:nvSpPr>
        <p:spPr>
          <a:xfrm>
            <a:off x="3570565" y="2982158"/>
            <a:ext cx="674370" cy="674370"/>
          </a:xfrm>
          <a:prstGeom prst="roundRect">
            <a:avLst>
              <a:gd name="adj" fmla="val 13557966"/>
            </a:avLst>
          </a:prstGeom>
          <a:solidFill>
            <a:srgbClr val="FFE14D"/>
          </a:solidFill>
          <a:ln/>
        </p:spPr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6065" y="3167539"/>
            <a:ext cx="303490" cy="30349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747004" y="3861197"/>
            <a:ext cx="2497931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تقویت ایمنی</a:t>
            </a:r>
            <a:endParaRPr lang="en-US" sz="1950" dirty="0"/>
          </a:p>
        </p:txBody>
      </p:sp>
      <p:sp>
        <p:nvSpPr>
          <p:cNvPr id="15" name="Text 10"/>
          <p:cNvSpPr/>
          <p:nvPr/>
        </p:nvSpPr>
        <p:spPr>
          <a:xfrm>
            <a:off x="1011555" y="4296132"/>
            <a:ext cx="3233380" cy="6869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حمایت از سیستم دفاعی بدن در ساعات روزه</a:t>
            </a:r>
            <a:endParaRPr lang="en-US" sz="1750" dirty="0"/>
          </a:p>
        </p:txBody>
      </p:sp>
      <p:sp>
        <p:nvSpPr>
          <p:cNvPr id="16" name="Shape 11"/>
          <p:cNvSpPr/>
          <p:nvPr/>
        </p:nvSpPr>
        <p:spPr>
          <a:xfrm>
            <a:off x="786765" y="5412581"/>
            <a:ext cx="7570470" cy="2107049"/>
          </a:xfrm>
          <a:prstGeom prst="roundRect">
            <a:avLst>
              <a:gd name="adj" fmla="val 16005"/>
            </a:avLst>
          </a:prstGeom>
          <a:solidFill>
            <a:srgbClr val="46464A"/>
          </a:solidFill>
          <a:ln/>
        </p:spPr>
      </p:sp>
      <p:sp>
        <p:nvSpPr>
          <p:cNvPr id="17" name="Shape 12"/>
          <p:cNvSpPr/>
          <p:nvPr/>
        </p:nvSpPr>
        <p:spPr>
          <a:xfrm>
            <a:off x="7458075" y="5637371"/>
            <a:ext cx="674370" cy="674370"/>
          </a:xfrm>
          <a:prstGeom prst="roundRect">
            <a:avLst>
              <a:gd name="adj" fmla="val 13557966"/>
            </a:avLst>
          </a:prstGeom>
          <a:solidFill>
            <a:srgbClr val="FFE14D"/>
          </a:solidFill>
          <a:ln/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43574" y="5822752"/>
            <a:ext cx="303490" cy="303490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5634514" y="6516410"/>
            <a:ext cx="2497931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تمرکز ذهنی</a:t>
            </a:r>
            <a:endParaRPr lang="en-US" sz="1950" dirty="0"/>
          </a:p>
        </p:txBody>
      </p:sp>
      <p:sp>
        <p:nvSpPr>
          <p:cNvPr id="20" name="Text 14"/>
          <p:cNvSpPr/>
          <p:nvPr/>
        </p:nvSpPr>
        <p:spPr>
          <a:xfrm>
            <a:off x="1011555" y="6951345"/>
            <a:ext cx="7120890" cy="343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عملکرد بهتر مغز با تغذیه متوازن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1996976" y="618053"/>
            <a:ext cx="1291114" cy="339685"/>
          </a:xfrm>
          <a:prstGeom prst="roundRect">
            <a:avLst>
              <a:gd name="adj" fmla="val 68806"/>
            </a:avLst>
          </a:prstGeom>
          <a:solidFill>
            <a:srgbClr val="4D4000"/>
          </a:solidFill>
          <a:ln/>
        </p:spPr>
      </p:sp>
      <p:sp>
        <p:nvSpPr>
          <p:cNvPr id="3" name="Text 1"/>
          <p:cNvSpPr/>
          <p:nvPr/>
        </p:nvSpPr>
        <p:spPr>
          <a:xfrm>
            <a:off x="12113776" y="676394"/>
            <a:ext cx="1057513" cy="2230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1750"/>
              </a:lnSpc>
              <a:buNone/>
            </a:pPr>
            <a:r>
              <a:rPr lang="en-US" sz="12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فصل اول: سحری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7324130" y="1019175"/>
            <a:ext cx="5963960" cy="5409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4250"/>
              </a:lnSpc>
              <a:buNone/>
            </a:pPr>
            <a:r>
              <a:rPr lang="en-US" sz="34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اصول تغذیه صحیح در وعده سحری</a:t>
            </a:r>
            <a:endParaRPr lang="en-US" sz="34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11" y="1963222"/>
            <a:ext cx="7598450" cy="5475565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9423440" y="2194798"/>
            <a:ext cx="3872151" cy="1137880"/>
          </a:xfrm>
          <a:prstGeom prst="roundRect">
            <a:avLst>
              <a:gd name="adj" fmla="val 9643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13227010" y="2194798"/>
            <a:ext cx="91440" cy="1137880"/>
          </a:xfrm>
          <a:prstGeom prst="roundRect">
            <a:avLst>
              <a:gd name="adj" fmla="val 319503"/>
            </a:avLst>
          </a:prstGeom>
          <a:solidFill>
            <a:srgbClr val="FFE14D"/>
          </a:solidFill>
          <a:ln/>
        </p:spPr>
      </p:sp>
      <p:sp>
        <p:nvSpPr>
          <p:cNvPr id="8" name="Text 5"/>
          <p:cNvSpPr/>
          <p:nvPr/>
        </p:nvSpPr>
        <p:spPr>
          <a:xfrm>
            <a:off x="10845403" y="2412325"/>
            <a:ext cx="2164080" cy="270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آهسته بخورید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9640967" y="2836426"/>
            <a:ext cx="3368516" cy="2787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جویدن کامل و آرام غذا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9423440" y="3486269"/>
            <a:ext cx="3872151" cy="1137880"/>
          </a:xfrm>
          <a:prstGeom prst="roundRect">
            <a:avLst>
              <a:gd name="adj" fmla="val 9643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13227010" y="3486269"/>
            <a:ext cx="91440" cy="1137880"/>
          </a:xfrm>
          <a:prstGeom prst="roundRect">
            <a:avLst>
              <a:gd name="adj" fmla="val 319503"/>
            </a:avLst>
          </a:prstGeom>
          <a:solidFill>
            <a:srgbClr val="FFE14D"/>
          </a:solidFill>
          <a:ln/>
        </p:spPr>
      </p:sp>
      <p:sp>
        <p:nvSpPr>
          <p:cNvPr id="12" name="Text 9"/>
          <p:cNvSpPr/>
          <p:nvPr/>
        </p:nvSpPr>
        <p:spPr>
          <a:xfrm>
            <a:off x="10845403" y="3703796"/>
            <a:ext cx="2164080" cy="270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پروتئین کافی</a:t>
            </a:r>
            <a:endParaRPr lang="en-US" sz="1700" dirty="0"/>
          </a:p>
        </p:txBody>
      </p:sp>
      <p:sp>
        <p:nvSpPr>
          <p:cNvPr id="13" name="Text 10"/>
          <p:cNvSpPr/>
          <p:nvPr/>
        </p:nvSpPr>
        <p:spPr>
          <a:xfrm>
            <a:off x="9640967" y="4127897"/>
            <a:ext cx="3368516" cy="2787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سیری طولانی‌مدت در طول روز</a:t>
            </a:r>
            <a:endParaRPr lang="en-US" sz="1500" dirty="0"/>
          </a:p>
        </p:txBody>
      </p:sp>
      <p:sp>
        <p:nvSpPr>
          <p:cNvPr id="14" name="Shape 11"/>
          <p:cNvSpPr/>
          <p:nvPr/>
        </p:nvSpPr>
        <p:spPr>
          <a:xfrm>
            <a:off x="9423440" y="4777740"/>
            <a:ext cx="3872151" cy="1137880"/>
          </a:xfrm>
          <a:prstGeom prst="roundRect">
            <a:avLst>
              <a:gd name="adj" fmla="val 9643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3227010" y="4777740"/>
            <a:ext cx="91440" cy="1137880"/>
          </a:xfrm>
          <a:prstGeom prst="roundRect">
            <a:avLst>
              <a:gd name="adj" fmla="val 319503"/>
            </a:avLst>
          </a:prstGeom>
          <a:solidFill>
            <a:srgbClr val="FFE14D"/>
          </a:solidFill>
          <a:ln/>
        </p:spPr>
      </p:sp>
      <p:sp>
        <p:nvSpPr>
          <p:cNvPr id="16" name="Text 13"/>
          <p:cNvSpPr/>
          <p:nvPr/>
        </p:nvSpPr>
        <p:spPr>
          <a:xfrm>
            <a:off x="10845403" y="4995267"/>
            <a:ext cx="2164080" cy="270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فیبر بالا</a:t>
            </a:r>
            <a:endParaRPr lang="en-US" sz="1700" dirty="0"/>
          </a:p>
        </p:txBody>
      </p:sp>
      <p:sp>
        <p:nvSpPr>
          <p:cNvPr id="17" name="Text 14"/>
          <p:cNvSpPr/>
          <p:nvPr/>
        </p:nvSpPr>
        <p:spPr>
          <a:xfrm>
            <a:off x="9640967" y="5419368"/>
            <a:ext cx="3368516" cy="2787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هضم تدریجی و انرژی پایدار</a:t>
            </a:r>
            <a:endParaRPr lang="en-US" sz="1500" dirty="0"/>
          </a:p>
        </p:txBody>
      </p:sp>
      <p:sp>
        <p:nvSpPr>
          <p:cNvPr id="18" name="Shape 15"/>
          <p:cNvSpPr/>
          <p:nvPr/>
        </p:nvSpPr>
        <p:spPr>
          <a:xfrm>
            <a:off x="9423440" y="6069211"/>
            <a:ext cx="3872151" cy="1137880"/>
          </a:xfrm>
          <a:prstGeom prst="roundRect">
            <a:avLst>
              <a:gd name="adj" fmla="val 9643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13227010" y="6069211"/>
            <a:ext cx="91440" cy="1137880"/>
          </a:xfrm>
          <a:prstGeom prst="roundRect">
            <a:avLst>
              <a:gd name="adj" fmla="val 319503"/>
            </a:avLst>
          </a:prstGeom>
          <a:solidFill>
            <a:srgbClr val="FFE14D"/>
          </a:solidFill>
          <a:ln/>
        </p:spPr>
      </p:sp>
      <p:sp>
        <p:nvSpPr>
          <p:cNvPr id="20" name="Text 17"/>
          <p:cNvSpPr/>
          <p:nvPr/>
        </p:nvSpPr>
        <p:spPr>
          <a:xfrm>
            <a:off x="10845403" y="6286738"/>
            <a:ext cx="2164080" cy="270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آب کافی</a:t>
            </a:r>
            <a:endParaRPr lang="en-US" sz="1700" dirty="0"/>
          </a:p>
        </p:txBody>
      </p:sp>
      <p:sp>
        <p:nvSpPr>
          <p:cNvPr id="21" name="Text 18"/>
          <p:cNvSpPr/>
          <p:nvPr/>
        </p:nvSpPr>
        <p:spPr>
          <a:xfrm>
            <a:off x="9640967" y="6710839"/>
            <a:ext cx="3368516" cy="2787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پیشگیری از کم‌آبی بدن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2961382" y="1973818"/>
            <a:ext cx="804982" cy="464106"/>
          </a:xfrm>
          <a:prstGeom prst="roundRect">
            <a:avLst>
              <a:gd name="adj" fmla="val 63836"/>
            </a:avLst>
          </a:prstGeom>
          <a:solidFill>
            <a:srgbClr val="4D4000"/>
          </a:solidFill>
          <a:ln/>
        </p:spPr>
      </p:sp>
      <p:sp>
        <p:nvSpPr>
          <p:cNvPr id="3" name="Text 1"/>
          <p:cNvSpPr/>
          <p:nvPr/>
        </p:nvSpPr>
        <p:spPr>
          <a:xfrm>
            <a:off x="13109496" y="2047875"/>
            <a:ext cx="508754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سحری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11675864" y="1966198"/>
            <a:ext cx="1162169" cy="479346"/>
          </a:xfrm>
          <a:prstGeom prst="roundRect">
            <a:avLst>
              <a:gd name="adj" fmla="val 61806"/>
            </a:avLst>
          </a:prstGeom>
          <a:noFill/>
          <a:ln w="7620">
            <a:solidFill>
              <a:srgbClr val="FFE14D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1831598" y="2047875"/>
            <a:ext cx="850702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FFE14D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انرژی پایدار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047548" y="2544247"/>
            <a:ext cx="6718816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غذاهای توصیه‌شده برای سحری</a:t>
            </a:r>
            <a:endParaRPr lang="en-US" sz="43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9837" y="3600331"/>
            <a:ext cx="1736527" cy="1073229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1023163" y="4982170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جو دوسر و حبوبات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10772299" y="5473184"/>
            <a:ext cx="2994065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کربوهیدرات پیچیده، آزادسازی تدریجی انرژی</a:t>
            </a:r>
            <a:endParaRPr lang="en-US" sz="1900" dirty="0"/>
          </a:p>
        </p:txBody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162" y="3600331"/>
            <a:ext cx="1736527" cy="1073229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720489" y="4982170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تخم‌مرغ و نان سبوس‌دار</a:t>
            </a:r>
            <a:endParaRPr lang="en-US" sz="2150" dirty="0"/>
          </a:p>
        </p:txBody>
      </p:sp>
      <p:sp>
        <p:nvSpPr>
          <p:cNvPr id="12" name="Text 8"/>
          <p:cNvSpPr/>
          <p:nvPr/>
        </p:nvSpPr>
        <p:spPr>
          <a:xfrm>
            <a:off x="7469505" y="5473184"/>
            <a:ext cx="299418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پروتئین باکیفیت، احساس سیری طولانی</a:t>
            </a:r>
            <a:endParaRPr lang="en-US" sz="1900" dirty="0"/>
          </a:p>
        </p:txBody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368" y="3600331"/>
            <a:ext cx="1736527" cy="1073229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417695" y="4982170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ماست و گردو</a:t>
            </a:r>
            <a:endParaRPr lang="en-US" sz="2150" dirty="0"/>
          </a:p>
        </p:txBody>
      </p:sp>
      <p:sp>
        <p:nvSpPr>
          <p:cNvPr id="15" name="Text 10"/>
          <p:cNvSpPr/>
          <p:nvPr/>
        </p:nvSpPr>
        <p:spPr>
          <a:xfrm>
            <a:off x="4166830" y="5473184"/>
            <a:ext cx="2994065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پروبیوتیک، چربی سالم و کلسیم</a:t>
            </a:r>
            <a:endParaRPr lang="en-US" sz="1900" dirty="0"/>
          </a:p>
        </p:txBody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1694" y="3600331"/>
            <a:ext cx="1736527" cy="1073229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115020" y="4982170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خرما و بادام</a:t>
            </a:r>
            <a:endParaRPr lang="en-US" sz="2150" dirty="0"/>
          </a:p>
        </p:txBody>
      </p:sp>
      <p:sp>
        <p:nvSpPr>
          <p:cNvPr id="18" name="Text 12"/>
          <p:cNvSpPr/>
          <p:nvPr/>
        </p:nvSpPr>
        <p:spPr>
          <a:xfrm>
            <a:off x="864037" y="5473184"/>
            <a:ext cx="2994184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قند طبیعی، پتاسیم و منیزیم</a:t>
            </a:r>
            <a:endParaRPr lang="en-US" sz="1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474982" y="1186339"/>
            <a:ext cx="804982" cy="464106"/>
          </a:xfrm>
          <a:prstGeom prst="roundRect">
            <a:avLst>
              <a:gd name="adj" fmla="val 63836"/>
            </a:avLst>
          </a:prstGeom>
          <a:solidFill>
            <a:srgbClr val="4D4000"/>
          </a:solidFill>
          <a:ln/>
        </p:spPr>
      </p:sp>
      <p:sp>
        <p:nvSpPr>
          <p:cNvPr id="4" name="Text 1"/>
          <p:cNvSpPr/>
          <p:nvPr/>
        </p:nvSpPr>
        <p:spPr>
          <a:xfrm>
            <a:off x="7623096" y="1260396"/>
            <a:ext cx="508754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سحری</a:t>
            </a:r>
            <a:endParaRPr lang="en-US" sz="1550" dirty="0"/>
          </a:p>
        </p:txBody>
      </p:sp>
      <p:sp>
        <p:nvSpPr>
          <p:cNvPr id="5" name="Shape 2"/>
          <p:cNvSpPr/>
          <p:nvPr/>
        </p:nvSpPr>
        <p:spPr>
          <a:xfrm>
            <a:off x="6191131" y="1178719"/>
            <a:ext cx="1160502" cy="479346"/>
          </a:xfrm>
          <a:prstGeom prst="roundRect">
            <a:avLst>
              <a:gd name="adj" fmla="val 61806"/>
            </a:avLst>
          </a:prstGeom>
          <a:noFill/>
          <a:ln w="7620">
            <a:solidFill>
              <a:srgbClr val="FFE14D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346865" y="1260396"/>
            <a:ext cx="849035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FFE14D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نوشیدنی‌ها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864037" y="1756767"/>
            <a:ext cx="74159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نوشیدنی‌های مفید و مضر در سحری</a:t>
            </a:r>
            <a:endParaRPr lang="en-US" sz="4300" dirty="0"/>
          </a:p>
        </p:txBody>
      </p:sp>
      <p:sp>
        <p:nvSpPr>
          <p:cNvPr id="8" name="Shape 5"/>
          <p:cNvSpPr/>
          <p:nvPr/>
        </p:nvSpPr>
        <p:spPr>
          <a:xfrm>
            <a:off x="686276" y="3498652"/>
            <a:ext cx="3762375" cy="3552111"/>
          </a:xfrm>
          <a:prstGeom prst="roundRect">
            <a:avLst>
              <a:gd name="adj" fmla="val 16681"/>
            </a:avLst>
          </a:prstGeom>
          <a:solidFill>
            <a:srgbClr val="FFE14D"/>
          </a:solidFill>
          <a:ln/>
        </p:spPr>
      </p:sp>
      <p:sp>
        <p:nvSpPr>
          <p:cNvPr id="9" name="Text 6"/>
          <p:cNvSpPr/>
          <p:nvPr/>
        </p:nvSpPr>
        <p:spPr>
          <a:xfrm>
            <a:off x="1458635" y="3745468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000000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✅</a:t>
            </a:r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000000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 مفید</a:t>
            </a:r>
            <a:endParaRPr lang="en-US" sz="2150" dirty="0"/>
          </a:p>
        </p:txBody>
      </p:sp>
      <p:sp>
        <p:nvSpPr>
          <p:cNvPr id="10" name="Text 7"/>
          <p:cNvSpPr/>
          <p:nvPr/>
        </p:nvSpPr>
        <p:spPr>
          <a:xfrm>
            <a:off x="933093" y="4335185"/>
            <a:ext cx="3268742" cy="2629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آب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بهترین گزینه برای هیدراته شدن</a:t>
            </a:r>
            <a:endParaRPr lang="en-US" sz="1900" dirty="0"/>
          </a:p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شیر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پروتئین و کلسیم</a:t>
            </a:r>
            <a:endParaRPr lang="en-US" sz="1900" dirty="0"/>
          </a:p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دمنوش بابونه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آرامش‌بخش</a:t>
            </a:r>
            <a:endParaRPr lang="en-US" sz="1900" dirty="0"/>
          </a:p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آب نارگیل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000000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الکترولیت طبیعی</a:t>
            </a:r>
            <a:endParaRPr lang="en-US" sz="1900" dirty="0"/>
          </a:p>
        </p:txBody>
      </p:sp>
      <p:sp>
        <p:nvSpPr>
          <p:cNvPr id="11" name="Text 8"/>
          <p:cNvSpPr/>
          <p:nvPr/>
        </p:nvSpPr>
        <p:spPr>
          <a:xfrm>
            <a:off x="5544383" y="3745468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000000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❌</a:t>
            </a:r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 مضر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4880729" y="4335185"/>
            <a:ext cx="3406854" cy="2234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چای و قهوه زیاد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دفع آب بدن</a:t>
            </a:r>
            <a:endParaRPr lang="en-US" sz="1900" dirty="0"/>
          </a:p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نوشابه گازدار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نفخ و تشنگی</a:t>
            </a:r>
            <a:endParaRPr lang="en-US" sz="1900" dirty="0"/>
          </a:p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آبمیوه صنعتی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قند بالا</a:t>
            </a:r>
            <a:endParaRPr lang="en-US" sz="1900" dirty="0"/>
          </a:p>
          <a:p>
            <a:pPr rtl="1" algn="r" marL="342900" indent="-342900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نوشیدنی انرژی‌زا</a:t>
            </a:r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 — فشار بر قلب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2227600" y="2087642"/>
            <a:ext cx="1538764" cy="464106"/>
          </a:xfrm>
          <a:prstGeom prst="roundRect">
            <a:avLst>
              <a:gd name="adj" fmla="val 63836"/>
            </a:avLst>
          </a:prstGeom>
          <a:solidFill>
            <a:srgbClr val="4D4000"/>
          </a:solidFill>
          <a:ln/>
        </p:spPr>
      </p:sp>
      <p:sp>
        <p:nvSpPr>
          <p:cNvPr id="3" name="Text 1"/>
          <p:cNvSpPr/>
          <p:nvPr/>
        </p:nvSpPr>
        <p:spPr>
          <a:xfrm>
            <a:off x="12375713" y="2161699"/>
            <a:ext cx="1242536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فصل دوم: افطار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6493550" y="2650450"/>
            <a:ext cx="7272814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اصول تغذیه صحیح در وعده افطار</a:t>
            </a:r>
            <a:endParaRPr lang="en-US" sz="4300" dirty="0"/>
          </a:p>
        </p:txBody>
      </p:sp>
      <p:sp>
        <p:nvSpPr>
          <p:cNvPr id="5" name="Shape 3"/>
          <p:cNvSpPr/>
          <p:nvPr/>
        </p:nvSpPr>
        <p:spPr>
          <a:xfrm>
            <a:off x="13210937" y="3706535"/>
            <a:ext cx="555427" cy="555427"/>
          </a:xfrm>
          <a:prstGeom prst="roundRect">
            <a:avLst>
              <a:gd name="adj" fmla="val 66675"/>
            </a:avLst>
          </a:prstGeom>
          <a:solidFill>
            <a:srgbClr val="46464A"/>
          </a:solidFill>
          <a:ln/>
        </p:spPr>
      </p:sp>
      <p:sp>
        <p:nvSpPr>
          <p:cNvPr id="6" name="Text 4"/>
          <p:cNvSpPr/>
          <p:nvPr/>
        </p:nvSpPr>
        <p:spPr>
          <a:xfrm>
            <a:off x="13324046" y="3778448"/>
            <a:ext cx="329089" cy="411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ctr" indent="0" marL="0">
              <a:lnSpc>
                <a:spcPts val="2550"/>
              </a:lnSpc>
              <a:buNone/>
            </a:pPr>
            <a:r>
              <a:rPr lang="en-US" sz="25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1</a:t>
            </a:r>
            <a:endParaRPr lang="en-US" sz="2550" dirty="0"/>
          </a:p>
        </p:txBody>
      </p:sp>
      <p:sp>
        <p:nvSpPr>
          <p:cNvPr id="7" name="Text 5"/>
          <p:cNvSpPr/>
          <p:nvPr/>
        </p:nvSpPr>
        <p:spPr>
          <a:xfrm>
            <a:off x="10220920" y="3791307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با خرما و آب آغاز کنید</a:t>
            </a:r>
            <a:endParaRPr lang="en-US" sz="2150" dirty="0"/>
          </a:p>
        </p:txBody>
      </p:sp>
      <p:sp>
        <p:nvSpPr>
          <p:cNvPr id="8" name="Text 6"/>
          <p:cNvSpPr/>
          <p:nvPr/>
        </p:nvSpPr>
        <p:spPr>
          <a:xfrm>
            <a:off x="7469505" y="4282321"/>
            <a:ext cx="5494615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قند طبیعی برای بازیابی سریع انرژی</a:t>
            </a:r>
            <a:endParaRPr lang="en-US" sz="1900" dirty="0"/>
          </a:p>
        </p:txBody>
      </p:sp>
      <p:sp>
        <p:nvSpPr>
          <p:cNvPr id="9" name="Shape 7"/>
          <p:cNvSpPr/>
          <p:nvPr/>
        </p:nvSpPr>
        <p:spPr>
          <a:xfrm>
            <a:off x="6605468" y="3706535"/>
            <a:ext cx="555427" cy="555427"/>
          </a:xfrm>
          <a:prstGeom prst="roundRect">
            <a:avLst>
              <a:gd name="adj" fmla="val 66675"/>
            </a:avLst>
          </a:prstGeom>
          <a:solidFill>
            <a:srgbClr val="46464A"/>
          </a:solidFill>
          <a:ln/>
        </p:spPr>
      </p:sp>
      <p:sp>
        <p:nvSpPr>
          <p:cNvPr id="10" name="Text 8"/>
          <p:cNvSpPr/>
          <p:nvPr/>
        </p:nvSpPr>
        <p:spPr>
          <a:xfrm>
            <a:off x="6718578" y="3778448"/>
            <a:ext cx="329089" cy="411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ctr" indent="0" marL="0">
              <a:lnSpc>
                <a:spcPts val="2550"/>
              </a:lnSpc>
              <a:buNone/>
            </a:pPr>
            <a:r>
              <a:rPr lang="en-US" sz="25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2</a:t>
            </a:r>
            <a:endParaRPr lang="en-US" sz="2550" dirty="0"/>
          </a:p>
        </p:txBody>
      </p:sp>
      <p:sp>
        <p:nvSpPr>
          <p:cNvPr id="11" name="Text 9"/>
          <p:cNvSpPr/>
          <p:nvPr/>
        </p:nvSpPr>
        <p:spPr>
          <a:xfrm>
            <a:off x="3615452" y="3791307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سوپ گرم بنوشید</a:t>
            </a:r>
            <a:endParaRPr lang="en-US" sz="2150" dirty="0"/>
          </a:p>
        </p:txBody>
      </p:sp>
      <p:sp>
        <p:nvSpPr>
          <p:cNvPr id="12" name="Text 10"/>
          <p:cNvSpPr/>
          <p:nvPr/>
        </p:nvSpPr>
        <p:spPr>
          <a:xfrm>
            <a:off x="864037" y="4282321"/>
            <a:ext cx="5494615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آماده‌سازی معده برای دریافت غذا</a:t>
            </a:r>
            <a:endParaRPr lang="en-US" sz="1900" dirty="0"/>
          </a:p>
        </p:txBody>
      </p:sp>
      <p:sp>
        <p:nvSpPr>
          <p:cNvPr id="13" name="Shape 11"/>
          <p:cNvSpPr/>
          <p:nvPr/>
        </p:nvSpPr>
        <p:spPr>
          <a:xfrm>
            <a:off x="13210937" y="5171123"/>
            <a:ext cx="555427" cy="555427"/>
          </a:xfrm>
          <a:prstGeom prst="roundRect">
            <a:avLst>
              <a:gd name="adj" fmla="val 66675"/>
            </a:avLst>
          </a:prstGeom>
          <a:solidFill>
            <a:srgbClr val="46464A"/>
          </a:solidFill>
          <a:ln/>
        </p:spPr>
      </p:sp>
      <p:sp>
        <p:nvSpPr>
          <p:cNvPr id="14" name="Text 12"/>
          <p:cNvSpPr/>
          <p:nvPr/>
        </p:nvSpPr>
        <p:spPr>
          <a:xfrm>
            <a:off x="13324046" y="5243036"/>
            <a:ext cx="329089" cy="411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ctr" indent="0" marL="0">
              <a:lnSpc>
                <a:spcPts val="2550"/>
              </a:lnSpc>
              <a:buNone/>
            </a:pPr>
            <a:r>
              <a:rPr lang="en-US" sz="25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3</a:t>
            </a:r>
            <a:endParaRPr lang="en-US" sz="2550" dirty="0"/>
          </a:p>
        </p:txBody>
      </p:sp>
      <p:sp>
        <p:nvSpPr>
          <p:cNvPr id="15" name="Text 13"/>
          <p:cNvSpPr/>
          <p:nvPr/>
        </p:nvSpPr>
        <p:spPr>
          <a:xfrm>
            <a:off x="10220920" y="5255895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وقفه ۱۵ دقیقه‌ای</a:t>
            </a:r>
            <a:endParaRPr lang="en-US" sz="2150" dirty="0"/>
          </a:p>
        </p:txBody>
      </p:sp>
      <p:sp>
        <p:nvSpPr>
          <p:cNvPr id="16" name="Text 14"/>
          <p:cNvSpPr/>
          <p:nvPr/>
        </p:nvSpPr>
        <p:spPr>
          <a:xfrm>
            <a:off x="7469505" y="5746909"/>
            <a:ext cx="5494615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فرصت به معده برای هضم اولیه</a:t>
            </a:r>
            <a:endParaRPr lang="en-US" sz="1900" dirty="0"/>
          </a:p>
        </p:txBody>
      </p:sp>
      <p:sp>
        <p:nvSpPr>
          <p:cNvPr id="17" name="Shape 15"/>
          <p:cNvSpPr/>
          <p:nvPr/>
        </p:nvSpPr>
        <p:spPr>
          <a:xfrm>
            <a:off x="6605468" y="5171123"/>
            <a:ext cx="555427" cy="555427"/>
          </a:xfrm>
          <a:prstGeom prst="roundRect">
            <a:avLst>
              <a:gd name="adj" fmla="val 66675"/>
            </a:avLst>
          </a:prstGeom>
          <a:solidFill>
            <a:srgbClr val="46464A"/>
          </a:solidFill>
          <a:ln/>
        </p:spPr>
      </p:sp>
      <p:sp>
        <p:nvSpPr>
          <p:cNvPr id="18" name="Text 16"/>
          <p:cNvSpPr/>
          <p:nvPr/>
        </p:nvSpPr>
        <p:spPr>
          <a:xfrm>
            <a:off x="6718578" y="5243036"/>
            <a:ext cx="329089" cy="411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ctr" indent="0" marL="0">
              <a:lnSpc>
                <a:spcPts val="2550"/>
              </a:lnSpc>
              <a:buNone/>
            </a:pPr>
            <a:r>
              <a:rPr lang="en-US" sz="25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4</a:t>
            </a:r>
            <a:endParaRPr lang="en-US" sz="2550" dirty="0"/>
          </a:p>
        </p:txBody>
      </p:sp>
      <p:sp>
        <p:nvSpPr>
          <p:cNvPr id="19" name="Text 17"/>
          <p:cNvSpPr/>
          <p:nvPr/>
        </p:nvSpPr>
        <p:spPr>
          <a:xfrm>
            <a:off x="3615452" y="5255895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وعده اصلی متعادل</a:t>
            </a:r>
            <a:endParaRPr lang="en-US" sz="2150" dirty="0"/>
          </a:p>
        </p:txBody>
      </p:sp>
      <p:sp>
        <p:nvSpPr>
          <p:cNvPr id="20" name="Text 18"/>
          <p:cNvSpPr/>
          <p:nvPr/>
        </p:nvSpPr>
        <p:spPr>
          <a:xfrm>
            <a:off x="864037" y="5746909"/>
            <a:ext cx="5494615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ترکیب پروتئین، سبزی و کربوهیدرات</a:t>
            </a:r>
            <a:endParaRPr lang="en-US" sz="1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3064847" y="2467213"/>
            <a:ext cx="701516" cy="464106"/>
          </a:xfrm>
          <a:prstGeom prst="roundRect">
            <a:avLst>
              <a:gd name="adj" fmla="val 63836"/>
            </a:avLst>
          </a:prstGeom>
          <a:solidFill>
            <a:srgbClr val="4D4000"/>
          </a:solidFill>
          <a:ln/>
        </p:spPr>
      </p:sp>
      <p:sp>
        <p:nvSpPr>
          <p:cNvPr id="3" name="Text 1"/>
          <p:cNvSpPr/>
          <p:nvPr/>
        </p:nvSpPr>
        <p:spPr>
          <a:xfrm>
            <a:off x="13212961" y="2541270"/>
            <a:ext cx="405289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افطار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11668958" y="2459593"/>
            <a:ext cx="1272540" cy="479346"/>
          </a:xfrm>
          <a:prstGeom prst="roundRect">
            <a:avLst>
              <a:gd name="adj" fmla="val 61806"/>
            </a:avLst>
          </a:prstGeom>
          <a:noFill/>
          <a:ln w="7620">
            <a:solidFill>
              <a:srgbClr val="FFE14D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1824692" y="2541270"/>
            <a:ext cx="961073" cy="315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550" dirty="0">
                <a:solidFill>
                  <a:srgbClr val="FFE14D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بازسازی بدن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335083" y="3037642"/>
            <a:ext cx="6431280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غذاهای توصیه‌شده برای افطار</a:t>
            </a:r>
            <a:endParaRPr lang="en-US" sz="43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8160" y="4093726"/>
            <a:ext cx="868204" cy="86820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772299" y="4093726"/>
            <a:ext cx="18172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سوپ سبزیجات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10772299" y="4584740"/>
            <a:ext cx="1817251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هیدراتاسیون، ویتامین و مواد معدنی</a:t>
            </a:r>
            <a:endParaRPr lang="en-US" sz="1900" dirty="0"/>
          </a:p>
        </p:txBody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5485" y="4093726"/>
            <a:ext cx="868204" cy="868204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469505" y="4093726"/>
            <a:ext cx="181737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مرغ گریل با برنج</a:t>
            </a:r>
            <a:endParaRPr lang="en-US" sz="2150" dirty="0"/>
          </a:p>
        </p:txBody>
      </p:sp>
      <p:sp>
        <p:nvSpPr>
          <p:cNvPr id="12" name="Text 8"/>
          <p:cNvSpPr/>
          <p:nvPr/>
        </p:nvSpPr>
        <p:spPr>
          <a:xfrm>
            <a:off x="7469505" y="4584740"/>
            <a:ext cx="181737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پروتئین برای ترمیم عضلات</a:t>
            </a:r>
            <a:endParaRPr lang="en-US" sz="1900" dirty="0"/>
          </a:p>
        </p:txBody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691" y="4093726"/>
            <a:ext cx="868204" cy="868204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166830" y="4093726"/>
            <a:ext cx="18172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سالاد تازه فصل</a:t>
            </a:r>
            <a:endParaRPr lang="en-US" sz="2150" dirty="0"/>
          </a:p>
        </p:txBody>
      </p:sp>
      <p:sp>
        <p:nvSpPr>
          <p:cNvPr id="15" name="Text 10"/>
          <p:cNvSpPr/>
          <p:nvPr/>
        </p:nvSpPr>
        <p:spPr>
          <a:xfrm>
            <a:off x="4166830" y="4584740"/>
            <a:ext cx="181725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فیبر، آنتی‌اکسیدان و ویتامین</a:t>
            </a:r>
            <a:endParaRPr lang="en-US" sz="1900" dirty="0"/>
          </a:p>
        </p:txBody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0017" y="4093726"/>
            <a:ext cx="868204" cy="868204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864037" y="4093726"/>
            <a:ext cx="181737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میوه‌های تازه</a:t>
            </a:r>
            <a:endParaRPr lang="en-US" sz="2150" dirty="0"/>
          </a:p>
        </p:txBody>
      </p:sp>
      <p:sp>
        <p:nvSpPr>
          <p:cNvPr id="18" name="Text 12"/>
          <p:cNvSpPr/>
          <p:nvPr/>
        </p:nvSpPr>
        <p:spPr>
          <a:xfrm>
            <a:off x="864037" y="4584740"/>
            <a:ext cx="181737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3100"/>
              </a:lnSpc>
              <a:buNone/>
            </a:pPr>
            <a:r>
              <a:rPr lang="en-US" sz="19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قند طبیعی، آب و ریزمغذی‌ها</a:t>
            </a:r>
            <a:endParaRPr lang="en-US" sz="1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721918" y="663773"/>
            <a:ext cx="684371" cy="376357"/>
          </a:xfrm>
          <a:prstGeom prst="roundRect">
            <a:avLst>
              <a:gd name="adj" fmla="val 67207"/>
            </a:avLst>
          </a:prstGeom>
          <a:solidFill>
            <a:srgbClr val="4D4000"/>
          </a:solidFill>
          <a:ln/>
        </p:spPr>
      </p:sp>
      <p:sp>
        <p:nvSpPr>
          <p:cNvPr id="4" name="Text 1"/>
          <p:cNvSpPr/>
          <p:nvPr/>
        </p:nvSpPr>
        <p:spPr>
          <a:xfrm>
            <a:off x="7848362" y="726996"/>
            <a:ext cx="431483" cy="2499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1950"/>
              </a:lnSpc>
              <a:buNone/>
            </a:pPr>
            <a:r>
              <a:rPr lang="en-US" sz="130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هشدار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3722251" y="1112044"/>
            <a:ext cx="4684038" cy="5854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4600"/>
              </a:lnSpc>
              <a:buNone/>
            </a:pPr>
            <a:r>
              <a:rPr lang="en-US" sz="365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پرهیز از اشتباهات رایج</a:t>
            </a:r>
            <a:endParaRPr lang="en-US" sz="3650" dirty="0"/>
          </a:p>
        </p:txBody>
      </p:sp>
      <p:sp>
        <p:nvSpPr>
          <p:cNvPr id="6" name="Shape 3"/>
          <p:cNvSpPr/>
          <p:nvPr/>
        </p:nvSpPr>
        <p:spPr>
          <a:xfrm>
            <a:off x="737711" y="1967389"/>
            <a:ext cx="7668578" cy="1264682"/>
          </a:xfrm>
          <a:prstGeom prst="roundRect">
            <a:avLst>
              <a:gd name="adj" fmla="val 25000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7540347" y="1990249"/>
            <a:ext cx="843082" cy="1218962"/>
          </a:xfrm>
          <a:prstGeom prst="roundRect">
            <a:avLst>
              <a:gd name="adj" fmla="val 34248"/>
            </a:avLst>
          </a:prstGeom>
          <a:solidFill>
            <a:srgbClr val="46464A"/>
          </a:solidFill>
          <a:ln/>
        </p:spPr>
      </p:sp>
      <p:sp>
        <p:nvSpPr>
          <p:cNvPr id="8" name="Text 5"/>
          <p:cNvSpPr/>
          <p:nvPr/>
        </p:nvSpPr>
        <p:spPr>
          <a:xfrm>
            <a:off x="7803833" y="2402086"/>
            <a:ext cx="316111" cy="3951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1</a:t>
            </a:r>
            <a:endParaRPr lang="en-US" sz="2450" dirty="0"/>
          </a:p>
        </p:txBody>
      </p:sp>
      <p:sp>
        <p:nvSpPr>
          <p:cNvPr id="9" name="Text 6"/>
          <p:cNvSpPr/>
          <p:nvPr/>
        </p:nvSpPr>
        <p:spPr>
          <a:xfrm>
            <a:off x="5018484" y="2200989"/>
            <a:ext cx="2341959" cy="292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300"/>
              </a:lnSpc>
              <a:buNone/>
            </a:pPr>
            <a:r>
              <a:rPr lang="en-US" sz="18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پرخوری در افطار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971312" y="2601516"/>
            <a:ext cx="6389132" cy="3124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6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فشار بر معده، نفخ و سنگینی</a:t>
            </a:r>
            <a:endParaRPr lang="en-US" sz="1650" dirty="0"/>
          </a:p>
        </p:txBody>
      </p:sp>
      <p:sp>
        <p:nvSpPr>
          <p:cNvPr id="11" name="Shape 8"/>
          <p:cNvSpPr/>
          <p:nvPr/>
        </p:nvSpPr>
        <p:spPr>
          <a:xfrm>
            <a:off x="737711" y="3411974"/>
            <a:ext cx="7668578" cy="1264682"/>
          </a:xfrm>
          <a:prstGeom prst="roundRect">
            <a:avLst>
              <a:gd name="adj" fmla="val 25000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7540347" y="3434834"/>
            <a:ext cx="843082" cy="1218962"/>
          </a:xfrm>
          <a:prstGeom prst="roundRect">
            <a:avLst>
              <a:gd name="adj" fmla="val 34248"/>
            </a:avLst>
          </a:prstGeom>
          <a:solidFill>
            <a:srgbClr val="46464A"/>
          </a:solidFill>
          <a:ln/>
        </p:spPr>
      </p:sp>
      <p:sp>
        <p:nvSpPr>
          <p:cNvPr id="13" name="Text 10"/>
          <p:cNvSpPr/>
          <p:nvPr/>
        </p:nvSpPr>
        <p:spPr>
          <a:xfrm>
            <a:off x="7803833" y="3846671"/>
            <a:ext cx="316111" cy="3951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2</a:t>
            </a:r>
            <a:endParaRPr lang="en-US" sz="2450" dirty="0"/>
          </a:p>
        </p:txBody>
      </p:sp>
      <p:sp>
        <p:nvSpPr>
          <p:cNvPr id="14" name="Text 11"/>
          <p:cNvSpPr/>
          <p:nvPr/>
        </p:nvSpPr>
        <p:spPr>
          <a:xfrm>
            <a:off x="5018484" y="3645575"/>
            <a:ext cx="2341959" cy="292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300"/>
              </a:lnSpc>
              <a:buNone/>
            </a:pPr>
            <a:r>
              <a:rPr lang="en-US" sz="18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حذف وعده سحری</a:t>
            </a:r>
            <a:endParaRPr lang="en-US" sz="1800" dirty="0"/>
          </a:p>
        </p:txBody>
      </p:sp>
      <p:sp>
        <p:nvSpPr>
          <p:cNvPr id="15" name="Text 12"/>
          <p:cNvSpPr/>
          <p:nvPr/>
        </p:nvSpPr>
        <p:spPr>
          <a:xfrm>
            <a:off x="971312" y="4046101"/>
            <a:ext cx="6389132" cy="3124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6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ضعف شدید و افت قند خون</a:t>
            </a:r>
            <a:endParaRPr lang="en-US" sz="1650" dirty="0"/>
          </a:p>
        </p:txBody>
      </p:sp>
      <p:sp>
        <p:nvSpPr>
          <p:cNvPr id="16" name="Shape 13"/>
          <p:cNvSpPr/>
          <p:nvPr/>
        </p:nvSpPr>
        <p:spPr>
          <a:xfrm>
            <a:off x="737711" y="4856559"/>
            <a:ext cx="7668578" cy="1264682"/>
          </a:xfrm>
          <a:prstGeom prst="roundRect">
            <a:avLst>
              <a:gd name="adj" fmla="val 25000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7540347" y="4879419"/>
            <a:ext cx="843082" cy="1218962"/>
          </a:xfrm>
          <a:prstGeom prst="roundRect">
            <a:avLst>
              <a:gd name="adj" fmla="val 34248"/>
            </a:avLst>
          </a:prstGeom>
          <a:solidFill>
            <a:srgbClr val="46464A"/>
          </a:solidFill>
          <a:ln/>
        </p:spPr>
      </p:sp>
      <p:sp>
        <p:nvSpPr>
          <p:cNvPr id="18" name="Text 15"/>
          <p:cNvSpPr/>
          <p:nvPr/>
        </p:nvSpPr>
        <p:spPr>
          <a:xfrm>
            <a:off x="7803833" y="5291257"/>
            <a:ext cx="316111" cy="3951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3</a:t>
            </a:r>
            <a:endParaRPr lang="en-US" sz="2450" dirty="0"/>
          </a:p>
        </p:txBody>
      </p:sp>
      <p:sp>
        <p:nvSpPr>
          <p:cNvPr id="19" name="Text 16"/>
          <p:cNvSpPr/>
          <p:nvPr/>
        </p:nvSpPr>
        <p:spPr>
          <a:xfrm>
            <a:off x="5018484" y="5090160"/>
            <a:ext cx="2341959" cy="292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300"/>
              </a:lnSpc>
              <a:buNone/>
            </a:pPr>
            <a:r>
              <a:rPr lang="en-US" sz="18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مصرف زیاد شیرینی</a:t>
            </a:r>
            <a:endParaRPr lang="en-US" sz="1800" dirty="0"/>
          </a:p>
        </p:txBody>
      </p:sp>
      <p:sp>
        <p:nvSpPr>
          <p:cNvPr id="20" name="Text 17"/>
          <p:cNvSpPr/>
          <p:nvPr/>
        </p:nvSpPr>
        <p:spPr>
          <a:xfrm>
            <a:off x="971312" y="5490686"/>
            <a:ext cx="6389132" cy="3124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6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افزایش وزن و بی‌ثباتی انرژی</a:t>
            </a:r>
            <a:endParaRPr lang="en-US" sz="1650" dirty="0"/>
          </a:p>
        </p:txBody>
      </p:sp>
      <p:sp>
        <p:nvSpPr>
          <p:cNvPr id="21" name="Shape 18"/>
          <p:cNvSpPr/>
          <p:nvPr/>
        </p:nvSpPr>
        <p:spPr>
          <a:xfrm>
            <a:off x="737711" y="6301145"/>
            <a:ext cx="7668578" cy="1264682"/>
          </a:xfrm>
          <a:prstGeom prst="roundRect">
            <a:avLst>
              <a:gd name="adj" fmla="val 25000"/>
            </a:avLst>
          </a:prstGeom>
          <a:solidFill>
            <a:srgbClr val="27272B"/>
          </a:solidFill>
          <a:ln w="22860">
            <a:solidFill>
              <a:srgbClr val="5F5F63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7540347" y="6324005"/>
            <a:ext cx="843082" cy="1218962"/>
          </a:xfrm>
          <a:prstGeom prst="roundRect">
            <a:avLst>
              <a:gd name="adj" fmla="val 34248"/>
            </a:avLst>
          </a:prstGeom>
          <a:solidFill>
            <a:srgbClr val="46464A"/>
          </a:solidFill>
          <a:ln/>
        </p:spPr>
      </p:sp>
      <p:sp>
        <p:nvSpPr>
          <p:cNvPr id="23" name="Text 20"/>
          <p:cNvSpPr/>
          <p:nvPr/>
        </p:nvSpPr>
        <p:spPr>
          <a:xfrm>
            <a:off x="7803833" y="6735842"/>
            <a:ext cx="316111" cy="3951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4</a:t>
            </a:r>
            <a:endParaRPr lang="en-US" sz="2450" dirty="0"/>
          </a:p>
        </p:txBody>
      </p:sp>
      <p:sp>
        <p:nvSpPr>
          <p:cNvPr id="24" name="Text 21"/>
          <p:cNvSpPr/>
          <p:nvPr/>
        </p:nvSpPr>
        <p:spPr>
          <a:xfrm>
            <a:off x="5018484" y="6534745"/>
            <a:ext cx="2341959" cy="292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300"/>
              </a:lnSpc>
              <a:buNone/>
            </a:pPr>
            <a:r>
              <a:rPr lang="en-US" sz="180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غذاهای سرخ‌شده</a:t>
            </a:r>
            <a:endParaRPr lang="en-US" sz="1800" dirty="0"/>
          </a:p>
        </p:txBody>
      </p:sp>
      <p:sp>
        <p:nvSpPr>
          <p:cNvPr id="25" name="Text 22"/>
          <p:cNvSpPr/>
          <p:nvPr/>
        </p:nvSpPr>
        <p:spPr>
          <a:xfrm>
            <a:off x="971312" y="6935272"/>
            <a:ext cx="6389132" cy="3124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450"/>
              </a:lnSpc>
              <a:buNone/>
            </a:pPr>
            <a:r>
              <a:rPr lang="en-US" sz="16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سوءهاضمه و افزایش تشنگی</a:t>
            </a:r>
            <a:endParaRPr lang="en-US" sz="16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2484179" y="855226"/>
            <a:ext cx="663297" cy="329446"/>
          </a:xfrm>
          <a:prstGeom prst="roundRect">
            <a:avLst>
              <a:gd name="adj" fmla="val 69274"/>
            </a:avLst>
          </a:prstGeom>
          <a:solidFill>
            <a:srgbClr val="4D4000"/>
          </a:solidFill>
          <a:ln/>
        </p:spPr>
      </p:sp>
      <p:sp>
        <p:nvSpPr>
          <p:cNvPr id="3" name="Text 1"/>
          <p:cNvSpPr/>
          <p:nvPr/>
        </p:nvSpPr>
        <p:spPr>
          <a:xfrm>
            <a:off x="12598241" y="912257"/>
            <a:ext cx="435173" cy="2153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1650"/>
              </a:lnSpc>
              <a:buNone/>
            </a:pPr>
            <a:r>
              <a:rPr lang="en-US" sz="11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تأثیرات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6680597" y="1243251"/>
            <a:ext cx="6466880" cy="528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4150"/>
              </a:lnSpc>
              <a:buNone/>
            </a:pPr>
            <a:r>
              <a:rPr lang="en-US" sz="3300" b="1" dirty="0">
                <a:solidFill>
                  <a:srgbClr val="FFE14D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تأثیر تغذیه بر سلامت و روزه‌داری موفق</a:t>
            </a:r>
            <a:endParaRPr lang="en-US" sz="33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923" y="3302675"/>
            <a:ext cx="3781068" cy="2760107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735598" y="2346127"/>
            <a:ext cx="7134106" cy="190143"/>
          </a:xfrm>
          <a:prstGeom prst="roundRect">
            <a:avLst>
              <a:gd name="adj" fmla="val 150033"/>
            </a:avLst>
          </a:prstGeom>
          <a:solidFill>
            <a:srgbClr val="46464A"/>
          </a:solidFill>
          <a:ln/>
        </p:spPr>
      </p:sp>
      <p:sp>
        <p:nvSpPr>
          <p:cNvPr id="7" name="Shape 4"/>
          <p:cNvSpPr/>
          <p:nvPr/>
        </p:nvSpPr>
        <p:spPr>
          <a:xfrm>
            <a:off x="12584430" y="2155984"/>
            <a:ext cx="570548" cy="570548"/>
          </a:xfrm>
          <a:prstGeom prst="roundRect">
            <a:avLst>
              <a:gd name="adj" fmla="val 80133"/>
            </a:avLst>
          </a:prstGeom>
          <a:solidFill>
            <a:srgbClr val="46464A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27067" y="2298621"/>
            <a:ext cx="285274" cy="28527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0851713" y="2872978"/>
            <a:ext cx="2113121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سلامت قلب</a:t>
            </a:r>
            <a:endParaRPr lang="en-US" sz="1650" dirty="0"/>
          </a:p>
        </p:txBody>
      </p:sp>
      <p:sp>
        <p:nvSpPr>
          <p:cNvPr id="10" name="Text 6"/>
          <p:cNvSpPr/>
          <p:nvPr/>
        </p:nvSpPr>
        <p:spPr>
          <a:xfrm>
            <a:off x="5925622" y="3283506"/>
            <a:ext cx="7039213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کاهش چربی خون و فشار</a:t>
            </a:r>
            <a:endParaRPr lang="en-US" sz="1450" dirty="0"/>
          </a:p>
        </p:txBody>
      </p:sp>
      <p:sp>
        <p:nvSpPr>
          <p:cNvPr id="11" name="Shape 7"/>
          <p:cNvSpPr/>
          <p:nvPr/>
        </p:nvSpPr>
        <p:spPr>
          <a:xfrm>
            <a:off x="5735598" y="4079438"/>
            <a:ext cx="6848832" cy="190143"/>
          </a:xfrm>
          <a:prstGeom prst="roundRect">
            <a:avLst>
              <a:gd name="adj" fmla="val 150033"/>
            </a:avLst>
          </a:prstGeom>
          <a:solidFill>
            <a:srgbClr val="46464A"/>
          </a:solidFill>
          <a:ln/>
        </p:spPr>
      </p:sp>
      <p:sp>
        <p:nvSpPr>
          <p:cNvPr id="12" name="Shape 8"/>
          <p:cNvSpPr/>
          <p:nvPr/>
        </p:nvSpPr>
        <p:spPr>
          <a:xfrm>
            <a:off x="12299156" y="3889296"/>
            <a:ext cx="570548" cy="570548"/>
          </a:xfrm>
          <a:prstGeom prst="roundRect">
            <a:avLst>
              <a:gd name="adj" fmla="val 80133"/>
            </a:avLst>
          </a:prstGeom>
          <a:solidFill>
            <a:srgbClr val="46464A"/>
          </a:solidFill>
          <a:ln/>
        </p:spPr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441793" y="4031933"/>
            <a:ext cx="285274" cy="285274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0566440" y="4606290"/>
            <a:ext cx="2113121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کنترل وزن</a:t>
            </a:r>
            <a:endParaRPr lang="en-US" sz="1650" dirty="0"/>
          </a:p>
        </p:txBody>
      </p:sp>
      <p:sp>
        <p:nvSpPr>
          <p:cNvPr id="15" name="Text 10"/>
          <p:cNvSpPr/>
          <p:nvPr/>
        </p:nvSpPr>
        <p:spPr>
          <a:xfrm>
            <a:off x="5925622" y="5016818"/>
            <a:ext cx="6753939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متابولیسم بهتر و چربی‌سوزی</a:t>
            </a:r>
            <a:endParaRPr lang="en-US" sz="1450" dirty="0"/>
          </a:p>
        </p:txBody>
      </p:sp>
      <p:sp>
        <p:nvSpPr>
          <p:cNvPr id="16" name="Shape 11"/>
          <p:cNvSpPr/>
          <p:nvPr/>
        </p:nvSpPr>
        <p:spPr>
          <a:xfrm>
            <a:off x="5735598" y="5812750"/>
            <a:ext cx="6563558" cy="190143"/>
          </a:xfrm>
          <a:prstGeom prst="roundRect">
            <a:avLst>
              <a:gd name="adj" fmla="val 150033"/>
            </a:avLst>
          </a:prstGeom>
          <a:solidFill>
            <a:srgbClr val="46464A"/>
          </a:solidFill>
          <a:ln/>
        </p:spPr>
      </p:sp>
      <p:sp>
        <p:nvSpPr>
          <p:cNvPr id="17" name="Shape 12"/>
          <p:cNvSpPr/>
          <p:nvPr/>
        </p:nvSpPr>
        <p:spPr>
          <a:xfrm>
            <a:off x="12013883" y="5622607"/>
            <a:ext cx="570548" cy="570548"/>
          </a:xfrm>
          <a:prstGeom prst="roundRect">
            <a:avLst>
              <a:gd name="adj" fmla="val 80133"/>
            </a:avLst>
          </a:prstGeom>
          <a:solidFill>
            <a:srgbClr val="46464A"/>
          </a:solidFill>
          <a:ln/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156519" y="5765244"/>
            <a:ext cx="285274" cy="285274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10281166" y="6339602"/>
            <a:ext cx="2113121" cy="264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D7D4CC"/>
                </a:solidFill>
                <a:latin typeface="Comfortaa Bold" pitchFamily="34" charset="0"/>
                <a:ea typeface="Comfortaa Bold" pitchFamily="34" charset="-122"/>
                <a:cs typeface="Comfortaa Bold" pitchFamily="34" charset="-120"/>
              </a:rPr>
              <a:t>نشاط روحی</a:t>
            </a:r>
            <a:endParaRPr lang="en-US" sz="1650" dirty="0"/>
          </a:p>
        </p:txBody>
      </p:sp>
      <p:sp>
        <p:nvSpPr>
          <p:cNvPr id="20" name="Text 14"/>
          <p:cNvSpPr/>
          <p:nvPr/>
        </p:nvSpPr>
        <p:spPr>
          <a:xfrm>
            <a:off x="5925622" y="6750129"/>
            <a:ext cx="6468666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100"/>
              </a:lnSpc>
              <a:buNone/>
            </a:pPr>
            <a:r>
              <a:rPr lang="en-US" sz="1450" dirty="0">
                <a:solidFill>
                  <a:srgbClr val="D7D4CC"/>
                </a:solidFill>
                <a:latin typeface="Raleway Medium" pitchFamily="34" charset="0"/>
                <a:ea typeface="Raleway Medium" pitchFamily="34" charset="-122"/>
                <a:cs typeface="Raleway Medium" pitchFamily="34" charset="-120"/>
              </a:rPr>
              <a:t>روحیه بالا و تمرکز بیشتر</a:t>
            </a:r>
            <a:endParaRPr lang="en-US" sz="14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2026-02-24T14:03:47Z</dcterms:created>
  <dcterms:modified xsi:type="dcterms:W3CDTF">2026-02-24T14:03:47Z</dcterms:modified>
</cp:coreProperties>
</file>